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CCE9-EB33-4281-88C9-F6811CDCA3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7BD49A-E5F5-4F84-A2D3-E6A2B9DE9A29}">
      <dgm:prSet/>
      <dgm:spPr/>
      <dgm:t>
        <a:bodyPr/>
        <a:lstStyle/>
        <a:p>
          <a:r>
            <a:rPr lang="en-US"/>
            <a:t>I–IV podle hloubky</a:t>
          </a:r>
        </a:p>
      </dgm:t>
    </dgm:pt>
    <dgm:pt modelId="{3E2A93A9-961A-4807-BE05-8A7DDDA2A37D}" type="parTrans" cxnId="{B7EA0D42-6515-4AEB-8FF9-0ED42A9F6530}">
      <dgm:prSet/>
      <dgm:spPr/>
      <dgm:t>
        <a:bodyPr/>
        <a:lstStyle/>
        <a:p>
          <a:endParaRPr lang="en-US"/>
        </a:p>
      </dgm:t>
    </dgm:pt>
    <dgm:pt modelId="{947730A5-ABF5-468B-8703-54ED86AB6AEE}" type="sibTrans" cxnId="{B7EA0D42-6515-4AEB-8FF9-0ED42A9F6530}">
      <dgm:prSet/>
      <dgm:spPr/>
      <dgm:t>
        <a:bodyPr/>
        <a:lstStyle/>
        <a:p>
          <a:endParaRPr lang="en-US"/>
        </a:p>
      </dgm:t>
    </dgm:pt>
    <dgm:pt modelId="{F6C111D9-82C8-429D-A10C-869E42E4D192}">
      <dgm:prSet/>
      <dgm:spPr/>
      <dgm:t>
        <a:bodyPr/>
        <a:lstStyle/>
        <a:p>
          <a:r>
            <a:rPr lang="en-US"/>
            <a:t>Nezařaditelné</a:t>
          </a:r>
        </a:p>
      </dgm:t>
    </dgm:pt>
    <dgm:pt modelId="{09B0F3E5-243F-413E-A8C9-EA38F5D1473A}" type="parTrans" cxnId="{99E4A90A-0492-4666-B58D-7F779C001E94}">
      <dgm:prSet/>
      <dgm:spPr/>
      <dgm:t>
        <a:bodyPr/>
        <a:lstStyle/>
        <a:p>
          <a:endParaRPr lang="en-US"/>
        </a:p>
      </dgm:t>
    </dgm:pt>
    <dgm:pt modelId="{144A2CAB-82C8-41DD-8DF7-22D4DA4485F9}" type="sibTrans" cxnId="{99E4A90A-0492-4666-B58D-7F779C001E94}">
      <dgm:prSet/>
      <dgm:spPr/>
      <dgm:t>
        <a:bodyPr/>
        <a:lstStyle/>
        <a:p>
          <a:endParaRPr lang="en-US"/>
        </a:p>
      </dgm:t>
    </dgm:pt>
    <dgm:pt modelId="{09684A24-B724-4048-86E3-DCF15E1C417F}">
      <dgm:prSet/>
      <dgm:spPr/>
      <dgm:t>
        <a:bodyPr/>
        <a:lstStyle/>
        <a:p>
          <a:r>
            <a:rPr lang="en-US"/>
            <a:t>Suspektní hluboké poškození</a:t>
          </a:r>
        </a:p>
      </dgm:t>
    </dgm:pt>
    <dgm:pt modelId="{B3D4AA05-42D9-4BC9-ACC2-DC1C492A8894}" type="parTrans" cxnId="{A6DBCEC8-7B32-47D5-AC1B-988A573B40A7}">
      <dgm:prSet/>
      <dgm:spPr/>
      <dgm:t>
        <a:bodyPr/>
        <a:lstStyle/>
        <a:p>
          <a:endParaRPr lang="en-US"/>
        </a:p>
      </dgm:t>
    </dgm:pt>
    <dgm:pt modelId="{AD03E80C-5E63-405C-9F43-EBAF7766E66B}" type="sibTrans" cxnId="{A6DBCEC8-7B32-47D5-AC1B-988A573B40A7}">
      <dgm:prSet/>
      <dgm:spPr/>
      <dgm:t>
        <a:bodyPr/>
        <a:lstStyle/>
        <a:p>
          <a:endParaRPr lang="en-US"/>
        </a:p>
      </dgm:t>
    </dgm:pt>
    <dgm:pt modelId="{1A4EC16F-1658-4816-B770-4EE643E1E09A}" type="pres">
      <dgm:prSet presAssocID="{51B9CCE9-EB33-4281-88C9-F6811CDCA354}" presName="linear" presStyleCnt="0">
        <dgm:presLayoutVars>
          <dgm:animLvl val="lvl"/>
          <dgm:resizeHandles val="exact"/>
        </dgm:presLayoutVars>
      </dgm:prSet>
      <dgm:spPr/>
    </dgm:pt>
    <dgm:pt modelId="{01F99C10-F610-4D65-88FF-3F9A6E37FF1A}" type="pres">
      <dgm:prSet presAssocID="{9E7BD49A-E5F5-4F84-A2D3-E6A2B9DE9A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861948-A275-4A7F-90C4-5B126F29A912}" type="pres">
      <dgm:prSet presAssocID="{947730A5-ABF5-468B-8703-54ED86AB6AEE}" presName="spacer" presStyleCnt="0"/>
      <dgm:spPr/>
    </dgm:pt>
    <dgm:pt modelId="{71A4E5C1-3D34-4A40-90F5-2E988C06310A}" type="pres">
      <dgm:prSet presAssocID="{F6C111D9-82C8-429D-A10C-869E42E4D1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39F292-3EDF-4B1E-ACCF-00431443BAD8}" type="pres">
      <dgm:prSet presAssocID="{144A2CAB-82C8-41DD-8DF7-22D4DA4485F9}" presName="spacer" presStyleCnt="0"/>
      <dgm:spPr/>
    </dgm:pt>
    <dgm:pt modelId="{5AF98F44-2858-4E2A-A82D-26C95211B0BC}" type="pres">
      <dgm:prSet presAssocID="{09684A24-B724-4048-86E3-DCF15E1C41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E4A90A-0492-4666-B58D-7F779C001E94}" srcId="{51B9CCE9-EB33-4281-88C9-F6811CDCA354}" destId="{F6C111D9-82C8-429D-A10C-869E42E4D192}" srcOrd="1" destOrd="0" parTransId="{09B0F3E5-243F-413E-A8C9-EA38F5D1473A}" sibTransId="{144A2CAB-82C8-41DD-8DF7-22D4DA4485F9}"/>
    <dgm:cxn modelId="{6AEF8C15-5007-4800-AABE-EA237BC3958F}" type="presOf" srcId="{51B9CCE9-EB33-4281-88C9-F6811CDCA354}" destId="{1A4EC16F-1658-4816-B770-4EE643E1E09A}" srcOrd="0" destOrd="0" presId="urn:microsoft.com/office/officeart/2005/8/layout/vList2"/>
    <dgm:cxn modelId="{B7EA0D42-6515-4AEB-8FF9-0ED42A9F6530}" srcId="{51B9CCE9-EB33-4281-88C9-F6811CDCA354}" destId="{9E7BD49A-E5F5-4F84-A2D3-E6A2B9DE9A29}" srcOrd="0" destOrd="0" parTransId="{3E2A93A9-961A-4807-BE05-8A7DDDA2A37D}" sibTransId="{947730A5-ABF5-468B-8703-54ED86AB6AEE}"/>
    <dgm:cxn modelId="{4BBBE250-D0B8-4DFF-B528-97187FB48550}" type="presOf" srcId="{09684A24-B724-4048-86E3-DCF15E1C417F}" destId="{5AF98F44-2858-4E2A-A82D-26C95211B0BC}" srcOrd="0" destOrd="0" presId="urn:microsoft.com/office/officeart/2005/8/layout/vList2"/>
    <dgm:cxn modelId="{47E58785-1E35-4AD9-AD90-82887EF82670}" type="presOf" srcId="{9E7BD49A-E5F5-4F84-A2D3-E6A2B9DE9A29}" destId="{01F99C10-F610-4D65-88FF-3F9A6E37FF1A}" srcOrd="0" destOrd="0" presId="urn:microsoft.com/office/officeart/2005/8/layout/vList2"/>
    <dgm:cxn modelId="{A6DBCEC8-7B32-47D5-AC1B-988A573B40A7}" srcId="{51B9CCE9-EB33-4281-88C9-F6811CDCA354}" destId="{09684A24-B724-4048-86E3-DCF15E1C417F}" srcOrd="2" destOrd="0" parTransId="{B3D4AA05-42D9-4BC9-ACC2-DC1C492A8894}" sibTransId="{AD03E80C-5E63-405C-9F43-EBAF7766E66B}"/>
    <dgm:cxn modelId="{E7487CD8-3808-4CCB-A77C-33F5F7ACC15E}" type="presOf" srcId="{F6C111D9-82C8-429D-A10C-869E42E4D192}" destId="{71A4E5C1-3D34-4A40-90F5-2E988C06310A}" srcOrd="0" destOrd="0" presId="urn:microsoft.com/office/officeart/2005/8/layout/vList2"/>
    <dgm:cxn modelId="{15B05769-E1E0-43DA-B497-AE405574606D}" type="presParOf" srcId="{1A4EC16F-1658-4816-B770-4EE643E1E09A}" destId="{01F99C10-F610-4D65-88FF-3F9A6E37FF1A}" srcOrd="0" destOrd="0" presId="urn:microsoft.com/office/officeart/2005/8/layout/vList2"/>
    <dgm:cxn modelId="{A15DC662-6772-4816-9BC6-87F418686998}" type="presParOf" srcId="{1A4EC16F-1658-4816-B770-4EE643E1E09A}" destId="{32861948-A275-4A7F-90C4-5B126F29A912}" srcOrd="1" destOrd="0" presId="urn:microsoft.com/office/officeart/2005/8/layout/vList2"/>
    <dgm:cxn modelId="{C08E3398-27D6-44D2-B710-847F8972A8A8}" type="presParOf" srcId="{1A4EC16F-1658-4816-B770-4EE643E1E09A}" destId="{71A4E5C1-3D34-4A40-90F5-2E988C06310A}" srcOrd="2" destOrd="0" presId="urn:microsoft.com/office/officeart/2005/8/layout/vList2"/>
    <dgm:cxn modelId="{5B9DD502-740F-48DB-98D7-554C2B53E53E}" type="presParOf" srcId="{1A4EC16F-1658-4816-B770-4EE643E1E09A}" destId="{6139F292-3EDF-4B1E-ACCF-00431443BAD8}" srcOrd="3" destOrd="0" presId="urn:microsoft.com/office/officeart/2005/8/layout/vList2"/>
    <dgm:cxn modelId="{D08B8EF9-0121-4640-9C98-DC1EF6C1EDD7}" type="presParOf" srcId="{1A4EC16F-1658-4816-B770-4EE643E1E09A}" destId="{5AF98F44-2858-4E2A-A82D-26C95211B0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896C7-4C20-4880-B5E6-01326F379EB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906CDF-D9A2-49E8-9530-56669875F9B1}">
      <dgm:prSet/>
      <dgm:spPr/>
      <dgm:t>
        <a:bodyPr/>
        <a:lstStyle/>
        <a:p>
          <a:r>
            <a:rPr lang="en-US"/>
            <a:t>Oddělení následné péče (~40 lůžek)</a:t>
          </a:r>
        </a:p>
      </dgm:t>
    </dgm:pt>
    <dgm:pt modelId="{31161518-740E-4FD9-83A6-7D0F2C0A4F8C}" type="parTrans" cxnId="{42D3E00A-14F4-4A0A-84CB-C8137C5BF64A}">
      <dgm:prSet/>
      <dgm:spPr/>
      <dgm:t>
        <a:bodyPr/>
        <a:lstStyle/>
        <a:p>
          <a:endParaRPr lang="en-US"/>
        </a:p>
      </dgm:t>
    </dgm:pt>
    <dgm:pt modelId="{F091A444-E2B7-4956-85C7-46EEBF37E5F0}" type="sibTrans" cxnId="{42D3E00A-14F4-4A0A-84CB-C8137C5BF64A}">
      <dgm:prSet/>
      <dgm:spPr/>
      <dgm:t>
        <a:bodyPr/>
        <a:lstStyle/>
        <a:p>
          <a:endParaRPr lang="en-US"/>
        </a:p>
      </dgm:t>
    </dgm:pt>
    <dgm:pt modelId="{302B9453-DBB5-4C2E-ABF2-2EC87B49591F}">
      <dgm:prSet/>
      <dgm:spPr/>
      <dgm:t>
        <a:bodyPr/>
        <a:lstStyle/>
        <a:p>
          <a:r>
            <a:rPr lang="en-US"/>
            <a:t>Soubor: 28 pacientů (průměrně 76 let)</a:t>
          </a:r>
        </a:p>
      </dgm:t>
    </dgm:pt>
    <dgm:pt modelId="{4520E595-6603-46D7-9FCA-8547A6129C08}" type="parTrans" cxnId="{FC02036A-7AEB-4450-893A-14F1C6D28849}">
      <dgm:prSet/>
      <dgm:spPr/>
      <dgm:t>
        <a:bodyPr/>
        <a:lstStyle/>
        <a:p>
          <a:endParaRPr lang="en-US"/>
        </a:p>
      </dgm:t>
    </dgm:pt>
    <dgm:pt modelId="{A0ED59D3-96C6-490B-9F12-F127C1630D4C}" type="sibTrans" cxnId="{FC02036A-7AEB-4450-893A-14F1C6D28849}">
      <dgm:prSet/>
      <dgm:spPr/>
      <dgm:t>
        <a:bodyPr/>
        <a:lstStyle/>
        <a:p>
          <a:endParaRPr lang="en-US"/>
        </a:p>
      </dgm:t>
    </dgm:pt>
    <dgm:pt modelId="{7ED10578-4127-4AAE-88B6-F58808CE9407}">
      <dgm:prSet/>
      <dgm:spPr/>
      <dgm:t>
        <a:bodyPr/>
        <a:lstStyle/>
        <a:p>
          <a:r>
            <a:rPr lang="en-US"/>
            <a:t>Vysoký podíl imobilních, inkontinentních</a:t>
          </a:r>
        </a:p>
      </dgm:t>
    </dgm:pt>
    <dgm:pt modelId="{41A235D3-5815-4483-8FF7-FF58D38DFE2A}" type="parTrans" cxnId="{B0E99BF3-69E6-4919-AC39-FFFE46A5F463}">
      <dgm:prSet/>
      <dgm:spPr/>
      <dgm:t>
        <a:bodyPr/>
        <a:lstStyle/>
        <a:p>
          <a:endParaRPr lang="en-US"/>
        </a:p>
      </dgm:t>
    </dgm:pt>
    <dgm:pt modelId="{18ABEBA0-B7AB-40B0-B071-B658E5CB919C}" type="sibTrans" cxnId="{B0E99BF3-69E6-4919-AC39-FFFE46A5F463}">
      <dgm:prSet/>
      <dgm:spPr/>
      <dgm:t>
        <a:bodyPr/>
        <a:lstStyle/>
        <a:p>
          <a:endParaRPr lang="en-US"/>
        </a:p>
      </dgm:t>
    </dgm:pt>
    <dgm:pt modelId="{AE414324-32A8-4324-BD43-BD749FA9540E}" type="pres">
      <dgm:prSet presAssocID="{03C896C7-4C20-4880-B5E6-01326F379EBA}" presName="vert0" presStyleCnt="0">
        <dgm:presLayoutVars>
          <dgm:dir/>
          <dgm:animOne val="branch"/>
          <dgm:animLvl val="lvl"/>
        </dgm:presLayoutVars>
      </dgm:prSet>
      <dgm:spPr/>
    </dgm:pt>
    <dgm:pt modelId="{86DE85DD-B982-4CD7-BEA6-F5C43C8229F4}" type="pres">
      <dgm:prSet presAssocID="{9F906CDF-D9A2-49E8-9530-56669875F9B1}" presName="thickLine" presStyleLbl="alignNode1" presStyleIdx="0" presStyleCnt="3"/>
      <dgm:spPr/>
    </dgm:pt>
    <dgm:pt modelId="{2CEA91F8-E91B-4E77-9547-FDB7785514A4}" type="pres">
      <dgm:prSet presAssocID="{9F906CDF-D9A2-49E8-9530-56669875F9B1}" presName="horz1" presStyleCnt="0"/>
      <dgm:spPr/>
    </dgm:pt>
    <dgm:pt modelId="{1DAC83B1-AE57-42C3-A6F2-49A03E2323ED}" type="pres">
      <dgm:prSet presAssocID="{9F906CDF-D9A2-49E8-9530-56669875F9B1}" presName="tx1" presStyleLbl="revTx" presStyleIdx="0" presStyleCnt="3"/>
      <dgm:spPr/>
    </dgm:pt>
    <dgm:pt modelId="{CBBA745C-62B4-4157-8C09-F143E8E8DCC2}" type="pres">
      <dgm:prSet presAssocID="{9F906CDF-D9A2-49E8-9530-56669875F9B1}" presName="vert1" presStyleCnt="0"/>
      <dgm:spPr/>
    </dgm:pt>
    <dgm:pt modelId="{58A8E641-2CA2-42C5-A045-F0E7062D2E55}" type="pres">
      <dgm:prSet presAssocID="{302B9453-DBB5-4C2E-ABF2-2EC87B49591F}" presName="thickLine" presStyleLbl="alignNode1" presStyleIdx="1" presStyleCnt="3"/>
      <dgm:spPr/>
    </dgm:pt>
    <dgm:pt modelId="{E38109D6-03B0-4CCF-BEED-4952CCFA4494}" type="pres">
      <dgm:prSet presAssocID="{302B9453-DBB5-4C2E-ABF2-2EC87B49591F}" presName="horz1" presStyleCnt="0"/>
      <dgm:spPr/>
    </dgm:pt>
    <dgm:pt modelId="{B795A4A0-1027-4A2A-AD62-AED63E52D760}" type="pres">
      <dgm:prSet presAssocID="{302B9453-DBB5-4C2E-ABF2-2EC87B49591F}" presName="tx1" presStyleLbl="revTx" presStyleIdx="1" presStyleCnt="3"/>
      <dgm:spPr/>
    </dgm:pt>
    <dgm:pt modelId="{7289381A-6AF4-44CC-998C-D12017CD9EAB}" type="pres">
      <dgm:prSet presAssocID="{302B9453-DBB5-4C2E-ABF2-2EC87B49591F}" presName="vert1" presStyleCnt="0"/>
      <dgm:spPr/>
    </dgm:pt>
    <dgm:pt modelId="{4B49D3BA-DAFC-41BF-A88A-9A5B8DB05DCC}" type="pres">
      <dgm:prSet presAssocID="{7ED10578-4127-4AAE-88B6-F58808CE9407}" presName="thickLine" presStyleLbl="alignNode1" presStyleIdx="2" presStyleCnt="3"/>
      <dgm:spPr/>
    </dgm:pt>
    <dgm:pt modelId="{96DC91B4-50A9-4984-A288-A37CAC14B3A0}" type="pres">
      <dgm:prSet presAssocID="{7ED10578-4127-4AAE-88B6-F58808CE9407}" presName="horz1" presStyleCnt="0"/>
      <dgm:spPr/>
    </dgm:pt>
    <dgm:pt modelId="{4C9ABEC7-693E-4D36-A124-45A40A78202F}" type="pres">
      <dgm:prSet presAssocID="{7ED10578-4127-4AAE-88B6-F58808CE9407}" presName="tx1" presStyleLbl="revTx" presStyleIdx="2" presStyleCnt="3"/>
      <dgm:spPr/>
    </dgm:pt>
    <dgm:pt modelId="{1B87BF84-535B-4DBE-AE89-A21021423DEA}" type="pres">
      <dgm:prSet presAssocID="{7ED10578-4127-4AAE-88B6-F58808CE9407}" presName="vert1" presStyleCnt="0"/>
      <dgm:spPr/>
    </dgm:pt>
  </dgm:ptLst>
  <dgm:cxnLst>
    <dgm:cxn modelId="{42D3E00A-14F4-4A0A-84CB-C8137C5BF64A}" srcId="{03C896C7-4C20-4880-B5E6-01326F379EBA}" destId="{9F906CDF-D9A2-49E8-9530-56669875F9B1}" srcOrd="0" destOrd="0" parTransId="{31161518-740E-4FD9-83A6-7D0F2C0A4F8C}" sibTransId="{F091A444-E2B7-4956-85C7-46EEBF37E5F0}"/>
    <dgm:cxn modelId="{E891CB1E-0AB1-41A0-B37F-698F4E3286E1}" type="presOf" srcId="{9F906CDF-D9A2-49E8-9530-56669875F9B1}" destId="{1DAC83B1-AE57-42C3-A6F2-49A03E2323ED}" srcOrd="0" destOrd="0" presId="urn:microsoft.com/office/officeart/2008/layout/LinedList"/>
    <dgm:cxn modelId="{E77BB92A-D4F4-4F1F-95A7-967B1AC3FDC6}" type="presOf" srcId="{7ED10578-4127-4AAE-88B6-F58808CE9407}" destId="{4C9ABEC7-693E-4D36-A124-45A40A78202F}" srcOrd="0" destOrd="0" presId="urn:microsoft.com/office/officeart/2008/layout/LinedList"/>
    <dgm:cxn modelId="{7597A060-FBA7-4856-B2CF-A7687E4322AC}" type="presOf" srcId="{03C896C7-4C20-4880-B5E6-01326F379EBA}" destId="{AE414324-32A8-4324-BD43-BD749FA9540E}" srcOrd="0" destOrd="0" presId="urn:microsoft.com/office/officeart/2008/layout/LinedList"/>
    <dgm:cxn modelId="{FC02036A-7AEB-4450-893A-14F1C6D28849}" srcId="{03C896C7-4C20-4880-B5E6-01326F379EBA}" destId="{302B9453-DBB5-4C2E-ABF2-2EC87B49591F}" srcOrd="1" destOrd="0" parTransId="{4520E595-6603-46D7-9FCA-8547A6129C08}" sibTransId="{A0ED59D3-96C6-490B-9F12-F127C1630D4C}"/>
    <dgm:cxn modelId="{910923B0-6E9D-48D4-8D54-787C0D607BF8}" type="presOf" srcId="{302B9453-DBB5-4C2E-ABF2-2EC87B49591F}" destId="{B795A4A0-1027-4A2A-AD62-AED63E52D760}" srcOrd="0" destOrd="0" presId="urn:microsoft.com/office/officeart/2008/layout/LinedList"/>
    <dgm:cxn modelId="{B0E99BF3-69E6-4919-AC39-FFFE46A5F463}" srcId="{03C896C7-4C20-4880-B5E6-01326F379EBA}" destId="{7ED10578-4127-4AAE-88B6-F58808CE9407}" srcOrd="2" destOrd="0" parTransId="{41A235D3-5815-4483-8FF7-FF58D38DFE2A}" sibTransId="{18ABEBA0-B7AB-40B0-B071-B658E5CB919C}"/>
    <dgm:cxn modelId="{06E7B3C9-0A9C-4979-81A1-ECEFD4400303}" type="presParOf" srcId="{AE414324-32A8-4324-BD43-BD749FA9540E}" destId="{86DE85DD-B982-4CD7-BEA6-F5C43C8229F4}" srcOrd="0" destOrd="0" presId="urn:microsoft.com/office/officeart/2008/layout/LinedList"/>
    <dgm:cxn modelId="{DC6671DE-05E8-47A0-A791-10A98011861F}" type="presParOf" srcId="{AE414324-32A8-4324-BD43-BD749FA9540E}" destId="{2CEA91F8-E91B-4E77-9547-FDB7785514A4}" srcOrd="1" destOrd="0" presId="urn:microsoft.com/office/officeart/2008/layout/LinedList"/>
    <dgm:cxn modelId="{06BD2D26-5A67-40CF-9363-21C9B418D074}" type="presParOf" srcId="{2CEA91F8-E91B-4E77-9547-FDB7785514A4}" destId="{1DAC83B1-AE57-42C3-A6F2-49A03E2323ED}" srcOrd="0" destOrd="0" presId="urn:microsoft.com/office/officeart/2008/layout/LinedList"/>
    <dgm:cxn modelId="{FCE01E17-45DE-4A5B-9654-A0602700CF6D}" type="presParOf" srcId="{2CEA91F8-E91B-4E77-9547-FDB7785514A4}" destId="{CBBA745C-62B4-4157-8C09-F143E8E8DCC2}" srcOrd="1" destOrd="0" presId="urn:microsoft.com/office/officeart/2008/layout/LinedList"/>
    <dgm:cxn modelId="{0DCD289E-DDED-4531-B80E-61A9560AB2CA}" type="presParOf" srcId="{AE414324-32A8-4324-BD43-BD749FA9540E}" destId="{58A8E641-2CA2-42C5-A045-F0E7062D2E55}" srcOrd="2" destOrd="0" presId="urn:microsoft.com/office/officeart/2008/layout/LinedList"/>
    <dgm:cxn modelId="{EA572064-5636-4469-A8C1-8EE33259CFAA}" type="presParOf" srcId="{AE414324-32A8-4324-BD43-BD749FA9540E}" destId="{E38109D6-03B0-4CCF-BEED-4952CCFA4494}" srcOrd="3" destOrd="0" presId="urn:microsoft.com/office/officeart/2008/layout/LinedList"/>
    <dgm:cxn modelId="{C305CCDD-8CF4-4070-88BB-FB0417BD3AB1}" type="presParOf" srcId="{E38109D6-03B0-4CCF-BEED-4952CCFA4494}" destId="{B795A4A0-1027-4A2A-AD62-AED63E52D760}" srcOrd="0" destOrd="0" presId="urn:microsoft.com/office/officeart/2008/layout/LinedList"/>
    <dgm:cxn modelId="{CD889218-A868-4387-8718-4C078B181F61}" type="presParOf" srcId="{E38109D6-03B0-4CCF-BEED-4952CCFA4494}" destId="{7289381A-6AF4-44CC-998C-D12017CD9EAB}" srcOrd="1" destOrd="0" presId="urn:microsoft.com/office/officeart/2008/layout/LinedList"/>
    <dgm:cxn modelId="{ED5828F5-1BE9-493C-A5A3-624CB308915B}" type="presParOf" srcId="{AE414324-32A8-4324-BD43-BD749FA9540E}" destId="{4B49D3BA-DAFC-41BF-A88A-9A5B8DB05DCC}" srcOrd="4" destOrd="0" presId="urn:microsoft.com/office/officeart/2008/layout/LinedList"/>
    <dgm:cxn modelId="{543940D6-E796-4F7E-ADAC-C1B3F6EB2A9D}" type="presParOf" srcId="{AE414324-32A8-4324-BD43-BD749FA9540E}" destId="{96DC91B4-50A9-4984-A288-A37CAC14B3A0}" srcOrd="5" destOrd="0" presId="urn:microsoft.com/office/officeart/2008/layout/LinedList"/>
    <dgm:cxn modelId="{E90D109F-84A9-4EA3-89CD-E1F6DFFB7585}" type="presParOf" srcId="{96DC91B4-50A9-4984-A288-A37CAC14B3A0}" destId="{4C9ABEC7-693E-4D36-A124-45A40A78202F}" srcOrd="0" destOrd="0" presId="urn:microsoft.com/office/officeart/2008/layout/LinedList"/>
    <dgm:cxn modelId="{B328844B-AAEF-4E39-8256-7614C6ED5A25}" type="presParOf" srcId="{96DC91B4-50A9-4984-A288-A37CAC14B3A0}" destId="{1B87BF84-535B-4DBE-AE89-A21021423D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5E021-8E4A-4760-B629-A49AE09A350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7D5D35-7904-44C4-ADD9-DEDA56738B9F}">
      <dgm:prSet/>
      <dgm:spPr/>
      <dgm:t>
        <a:bodyPr/>
        <a:lstStyle/>
        <a:p>
          <a:r>
            <a:rPr lang="en-US" dirty="0" err="1"/>
            <a:t>Komplexní</a:t>
          </a:r>
          <a:r>
            <a:rPr lang="en-US" dirty="0"/>
            <a:t> b</a:t>
          </a:r>
          <a:r>
            <a:rPr lang="cs-CZ" dirty="0" err="1"/>
            <a:t>alíček</a:t>
          </a:r>
          <a:r>
            <a:rPr lang="en-US" dirty="0"/>
            <a:t> → </a:t>
          </a:r>
          <a:r>
            <a:rPr lang="en-US" dirty="0" err="1"/>
            <a:t>méně</a:t>
          </a:r>
          <a:r>
            <a:rPr lang="en-US" dirty="0"/>
            <a:t> </a:t>
          </a:r>
          <a:r>
            <a:rPr lang="en-US" dirty="0" err="1"/>
            <a:t>dekubitů</a:t>
          </a:r>
          <a:r>
            <a:rPr lang="en-US" dirty="0"/>
            <a:t> a </a:t>
          </a:r>
          <a:r>
            <a:rPr lang="en-US" dirty="0" err="1"/>
            <a:t>lepší</a:t>
          </a:r>
          <a:r>
            <a:rPr lang="en-US" dirty="0"/>
            <a:t> </a:t>
          </a:r>
          <a:r>
            <a:rPr lang="en-US" dirty="0" err="1"/>
            <a:t>procesy</a:t>
          </a:r>
          <a:endParaRPr lang="en-US" dirty="0"/>
        </a:p>
      </dgm:t>
    </dgm:pt>
    <dgm:pt modelId="{3235A135-275A-4384-B283-C42EAA197BC2}" type="parTrans" cxnId="{15700BFF-2973-4D53-A2AE-1865F4C79E94}">
      <dgm:prSet/>
      <dgm:spPr/>
      <dgm:t>
        <a:bodyPr/>
        <a:lstStyle/>
        <a:p>
          <a:endParaRPr lang="en-US"/>
        </a:p>
      </dgm:t>
    </dgm:pt>
    <dgm:pt modelId="{48EDCFCA-EAAE-4E6C-958F-D3E00751E87C}" type="sibTrans" cxnId="{15700BFF-2973-4D53-A2AE-1865F4C79E94}">
      <dgm:prSet/>
      <dgm:spPr/>
      <dgm:t>
        <a:bodyPr/>
        <a:lstStyle/>
        <a:p>
          <a:endParaRPr lang="en-US"/>
        </a:p>
      </dgm:t>
    </dgm:pt>
    <dgm:pt modelId="{AC6D9C5A-CFE5-4036-B8B9-E43E3B688A65}">
      <dgm:prSet/>
      <dgm:spPr/>
      <dgm:t>
        <a:bodyPr/>
        <a:lstStyle/>
        <a:p>
          <a:r>
            <a:rPr lang="en-US"/>
            <a:t>Prevence = týmová, systematická a dokumentovaná</a:t>
          </a:r>
        </a:p>
      </dgm:t>
    </dgm:pt>
    <dgm:pt modelId="{234B8A36-FDFE-4371-8500-38E14BDAF7CB}" type="parTrans" cxnId="{3C98E1BE-70B0-496B-8310-E3C1AD9AD67C}">
      <dgm:prSet/>
      <dgm:spPr/>
      <dgm:t>
        <a:bodyPr/>
        <a:lstStyle/>
        <a:p>
          <a:endParaRPr lang="en-US"/>
        </a:p>
      </dgm:t>
    </dgm:pt>
    <dgm:pt modelId="{D9DE7BE8-7FB2-4134-9499-A8F29418102B}" type="sibTrans" cxnId="{3C98E1BE-70B0-496B-8310-E3C1AD9AD67C}">
      <dgm:prSet/>
      <dgm:spPr/>
      <dgm:t>
        <a:bodyPr/>
        <a:lstStyle/>
        <a:p>
          <a:endParaRPr lang="en-US"/>
        </a:p>
      </dgm:t>
    </dgm:pt>
    <dgm:pt modelId="{EED6BFA9-1700-4174-8F12-1C14C96F4EA0}" type="pres">
      <dgm:prSet presAssocID="{E895E021-8E4A-4760-B629-A49AE09A350C}" presName="linear" presStyleCnt="0">
        <dgm:presLayoutVars>
          <dgm:animLvl val="lvl"/>
          <dgm:resizeHandles val="exact"/>
        </dgm:presLayoutVars>
      </dgm:prSet>
      <dgm:spPr/>
    </dgm:pt>
    <dgm:pt modelId="{56CA1EFB-1E90-4254-8CD1-7E61D0094B06}" type="pres">
      <dgm:prSet presAssocID="{6F7D5D35-7904-44C4-ADD9-DEDA56738B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FAD0A3-4227-4574-9691-1B07D81E2675}" type="pres">
      <dgm:prSet presAssocID="{48EDCFCA-EAAE-4E6C-958F-D3E00751E87C}" presName="spacer" presStyleCnt="0"/>
      <dgm:spPr/>
    </dgm:pt>
    <dgm:pt modelId="{9E826BCD-BF6E-4457-9C92-99582338332B}" type="pres">
      <dgm:prSet presAssocID="{AC6D9C5A-CFE5-4036-B8B9-E43E3B688A6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71FEC2F-405E-4587-AD11-26036F1738EE}" type="presOf" srcId="{AC6D9C5A-CFE5-4036-B8B9-E43E3B688A65}" destId="{9E826BCD-BF6E-4457-9C92-99582338332B}" srcOrd="0" destOrd="0" presId="urn:microsoft.com/office/officeart/2005/8/layout/vList2"/>
    <dgm:cxn modelId="{BA9E9266-8BB0-4452-ABB5-302C97E77340}" type="presOf" srcId="{6F7D5D35-7904-44C4-ADD9-DEDA56738B9F}" destId="{56CA1EFB-1E90-4254-8CD1-7E61D0094B06}" srcOrd="0" destOrd="0" presId="urn:microsoft.com/office/officeart/2005/8/layout/vList2"/>
    <dgm:cxn modelId="{3C98E1BE-70B0-496B-8310-E3C1AD9AD67C}" srcId="{E895E021-8E4A-4760-B629-A49AE09A350C}" destId="{AC6D9C5A-CFE5-4036-B8B9-E43E3B688A65}" srcOrd="1" destOrd="0" parTransId="{234B8A36-FDFE-4371-8500-38E14BDAF7CB}" sibTransId="{D9DE7BE8-7FB2-4134-9499-A8F29418102B}"/>
    <dgm:cxn modelId="{8FFF04F4-7815-48E7-91CA-63E58152C93E}" type="presOf" srcId="{E895E021-8E4A-4760-B629-A49AE09A350C}" destId="{EED6BFA9-1700-4174-8F12-1C14C96F4EA0}" srcOrd="0" destOrd="0" presId="urn:microsoft.com/office/officeart/2005/8/layout/vList2"/>
    <dgm:cxn modelId="{15700BFF-2973-4D53-A2AE-1865F4C79E94}" srcId="{E895E021-8E4A-4760-B629-A49AE09A350C}" destId="{6F7D5D35-7904-44C4-ADD9-DEDA56738B9F}" srcOrd="0" destOrd="0" parTransId="{3235A135-275A-4384-B283-C42EAA197BC2}" sibTransId="{48EDCFCA-EAAE-4E6C-958F-D3E00751E87C}"/>
    <dgm:cxn modelId="{0CD26D8E-5BCF-4C2A-B21A-5B0104BE08CD}" type="presParOf" srcId="{EED6BFA9-1700-4174-8F12-1C14C96F4EA0}" destId="{56CA1EFB-1E90-4254-8CD1-7E61D0094B06}" srcOrd="0" destOrd="0" presId="urn:microsoft.com/office/officeart/2005/8/layout/vList2"/>
    <dgm:cxn modelId="{7BBC689A-4420-4BEA-A92C-FBBEC9CD549E}" type="presParOf" srcId="{EED6BFA9-1700-4174-8F12-1C14C96F4EA0}" destId="{BEFAD0A3-4227-4574-9691-1B07D81E2675}" srcOrd="1" destOrd="0" presId="urn:microsoft.com/office/officeart/2005/8/layout/vList2"/>
    <dgm:cxn modelId="{74241A1D-E621-424D-AB81-8051E0ADC2E3}" type="presParOf" srcId="{EED6BFA9-1700-4174-8F12-1C14C96F4EA0}" destId="{9E826BCD-BF6E-4457-9C92-9958233833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99C10-F610-4D65-88FF-3F9A6E37FF1A}">
      <dsp:nvSpPr>
        <dsp:cNvPr id="0" name=""/>
        <dsp:cNvSpPr/>
      </dsp:nvSpPr>
      <dsp:spPr>
        <a:xfrm>
          <a:off x="0" y="19490"/>
          <a:ext cx="5175384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I–IV podle hloubky</a:t>
          </a:r>
        </a:p>
      </dsp:txBody>
      <dsp:txXfrm>
        <a:off x="85326" y="104816"/>
        <a:ext cx="5004732" cy="1577254"/>
      </dsp:txXfrm>
    </dsp:sp>
    <dsp:sp modelId="{71A4E5C1-3D34-4A40-90F5-2E988C06310A}">
      <dsp:nvSpPr>
        <dsp:cNvPr id="0" name=""/>
        <dsp:cNvSpPr/>
      </dsp:nvSpPr>
      <dsp:spPr>
        <a:xfrm>
          <a:off x="0" y="1894117"/>
          <a:ext cx="5175384" cy="1747906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Nezařaditelné</a:t>
          </a:r>
        </a:p>
      </dsp:txBody>
      <dsp:txXfrm>
        <a:off x="85326" y="1979443"/>
        <a:ext cx="5004732" cy="1577254"/>
      </dsp:txXfrm>
    </dsp:sp>
    <dsp:sp modelId="{5AF98F44-2858-4E2A-A82D-26C95211B0BC}">
      <dsp:nvSpPr>
        <dsp:cNvPr id="0" name=""/>
        <dsp:cNvSpPr/>
      </dsp:nvSpPr>
      <dsp:spPr>
        <a:xfrm>
          <a:off x="0" y="3768743"/>
          <a:ext cx="5175384" cy="174790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Suspektní hluboké poškození</a:t>
          </a:r>
        </a:p>
      </dsp:txBody>
      <dsp:txXfrm>
        <a:off x="85326" y="3854069"/>
        <a:ext cx="5004732" cy="1577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E85DD-B982-4CD7-BEA6-F5C43C8229F4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C83B1-AE57-42C3-A6F2-49A03E2323ED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Oddělení následné péče (~40 lůžek)</a:t>
          </a:r>
        </a:p>
      </dsp:txBody>
      <dsp:txXfrm>
        <a:off x="0" y="2703"/>
        <a:ext cx="5175384" cy="1843578"/>
      </dsp:txXfrm>
    </dsp:sp>
    <dsp:sp modelId="{58A8E641-2CA2-42C5-A045-F0E7062D2E55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A4A0-1027-4A2A-AD62-AED63E52D760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Soubor: 28 pacientů (průměrně 76 let)</a:t>
          </a:r>
        </a:p>
      </dsp:txBody>
      <dsp:txXfrm>
        <a:off x="0" y="1846281"/>
        <a:ext cx="5175384" cy="1843578"/>
      </dsp:txXfrm>
    </dsp:sp>
    <dsp:sp modelId="{4B49D3BA-DAFC-41BF-A88A-9A5B8DB05DCC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ABEC7-693E-4D36-A124-45A40A78202F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Vysoký podíl imobilních, inkontinentních</a:t>
          </a:r>
        </a:p>
      </dsp:txBody>
      <dsp:txXfrm>
        <a:off x="0" y="3689859"/>
        <a:ext cx="5175384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A1EFB-1E90-4254-8CD1-7E61D0094B06}">
      <dsp:nvSpPr>
        <dsp:cNvPr id="0" name=""/>
        <dsp:cNvSpPr/>
      </dsp:nvSpPr>
      <dsp:spPr>
        <a:xfrm>
          <a:off x="0" y="228720"/>
          <a:ext cx="5175384" cy="2474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Komplexní</a:t>
          </a:r>
          <a:r>
            <a:rPr lang="en-US" sz="4500" kern="1200" dirty="0"/>
            <a:t> b</a:t>
          </a:r>
          <a:r>
            <a:rPr lang="cs-CZ" sz="4500" kern="1200" dirty="0" err="1"/>
            <a:t>alíček</a:t>
          </a:r>
          <a:r>
            <a:rPr lang="en-US" sz="4500" kern="1200" dirty="0"/>
            <a:t> → </a:t>
          </a:r>
          <a:r>
            <a:rPr lang="en-US" sz="4500" kern="1200" dirty="0" err="1"/>
            <a:t>méně</a:t>
          </a:r>
          <a:r>
            <a:rPr lang="en-US" sz="4500" kern="1200" dirty="0"/>
            <a:t> </a:t>
          </a:r>
          <a:r>
            <a:rPr lang="en-US" sz="4500" kern="1200" dirty="0" err="1"/>
            <a:t>dekubitů</a:t>
          </a:r>
          <a:r>
            <a:rPr lang="en-US" sz="4500" kern="1200" dirty="0"/>
            <a:t> a </a:t>
          </a:r>
          <a:r>
            <a:rPr lang="en-US" sz="4500" kern="1200" dirty="0" err="1"/>
            <a:t>lepší</a:t>
          </a:r>
          <a:r>
            <a:rPr lang="en-US" sz="4500" kern="1200" dirty="0"/>
            <a:t> </a:t>
          </a:r>
          <a:r>
            <a:rPr lang="en-US" sz="4500" kern="1200" dirty="0" err="1"/>
            <a:t>procesy</a:t>
          </a:r>
          <a:endParaRPr lang="en-US" sz="4500" kern="1200" dirty="0"/>
        </a:p>
      </dsp:txBody>
      <dsp:txXfrm>
        <a:off x="120798" y="349518"/>
        <a:ext cx="4933788" cy="2232954"/>
      </dsp:txXfrm>
    </dsp:sp>
    <dsp:sp modelId="{9E826BCD-BF6E-4457-9C92-99582338332B}">
      <dsp:nvSpPr>
        <dsp:cNvPr id="0" name=""/>
        <dsp:cNvSpPr/>
      </dsp:nvSpPr>
      <dsp:spPr>
        <a:xfrm>
          <a:off x="0" y="2832870"/>
          <a:ext cx="5175384" cy="2474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Prevence = týmová, systematická a dokumentovaná</a:t>
          </a:r>
        </a:p>
      </dsp:txBody>
      <dsp:txXfrm>
        <a:off x="120798" y="2953668"/>
        <a:ext cx="4933788" cy="2232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10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Představ se, poděkuj komisi, krátká osobní motivace (45–60 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Propoj procesní ukazatel s výsledkem (incidencí).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Stručně</a:t>
            </a:r>
            <a:r>
              <a:rPr dirty="0"/>
              <a:t>, bez </a:t>
            </a:r>
            <a:r>
              <a:rPr dirty="0" err="1"/>
              <a:t>detailní</a:t>
            </a:r>
            <a:r>
              <a:rPr dirty="0"/>
              <a:t> </a:t>
            </a:r>
            <a:r>
              <a:rPr dirty="0" err="1"/>
              <a:t>tabulky</a:t>
            </a:r>
            <a:r>
              <a:rPr dirty="0"/>
              <a:t>. ~1–2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Kontrastní příklady; poukaz na význam správné polohy.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Praktické a realizovatelné kroky.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Zakonči hlavním poselstvím a otevři prostor pro otázky. ~1–2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Ujisti komisi o struktuře a časování.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Jasně a stručně formuluj 3 otázky. ~2 min celkem.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Zarámuj význam: pacient – systém – kvalita.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Krátce vysvětli 4 klíčové oblasti.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Jen rámcově; podrobnosti máš v práci. ~1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Představ kontext.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Zvýrazni, že jde o kombinaci opatření.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Proveď</a:t>
            </a:r>
            <a:r>
              <a:rPr dirty="0"/>
              <a:t> </a:t>
            </a:r>
            <a:r>
              <a:rPr dirty="0" err="1"/>
              <a:t>grafem</a:t>
            </a:r>
            <a:r>
              <a:rPr dirty="0"/>
              <a:t>, </a:t>
            </a:r>
            <a:r>
              <a:rPr dirty="0" err="1"/>
              <a:t>krátký</a:t>
            </a:r>
            <a:r>
              <a:rPr dirty="0"/>
              <a:t> </a:t>
            </a:r>
            <a:r>
              <a:rPr dirty="0" err="1"/>
              <a:t>komentář</a:t>
            </a:r>
            <a:r>
              <a:rPr dirty="0"/>
              <a:t>: </a:t>
            </a:r>
            <a:r>
              <a:rPr dirty="0" err="1"/>
              <a:t>klinicky</a:t>
            </a:r>
            <a:r>
              <a:rPr dirty="0"/>
              <a:t> </a:t>
            </a:r>
            <a:r>
              <a:rPr dirty="0" err="1"/>
              <a:t>relevantní</a:t>
            </a:r>
            <a:r>
              <a:rPr dirty="0"/>
              <a:t> </a:t>
            </a:r>
            <a:r>
              <a:rPr dirty="0" err="1"/>
              <a:t>pokles</a:t>
            </a:r>
            <a:r>
              <a:rPr dirty="0"/>
              <a:t>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/>
            <a:r>
              <a:rPr dirty="0" err="1"/>
              <a:t>Prevence</a:t>
            </a:r>
            <a:r>
              <a:rPr dirty="0"/>
              <a:t> </a:t>
            </a:r>
            <a:r>
              <a:rPr dirty="0" err="1"/>
              <a:t>dekubitů</a:t>
            </a:r>
            <a:r>
              <a:rPr dirty="0"/>
              <a:t> u </a:t>
            </a:r>
            <a:r>
              <a:rPr dirty="0" err="1"/>
              <a:t>dlouhodobě</a:t>
            </a:r>
            <a:r>
              <a:rPr dirty="0"/>
              <a:t> </a:t>
            </a:r>
            <a:r>
              <a:rPr dirty="0" err="1"/>
              <a:t>ležících</a:t>
            </a:r>
            <a:r>
              <a:rPr dirty="0"/>
              <a:t> </a:t>
            </a:r>
            <a:r>
              <a:rPr dirty="0" err="1"/>
              <a:t>pacientů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800" err="1"/>
              <a:t>Absolventská</a:t>
            </a:r>
            <a:r>
              <a:rPr lang="en-US" sz="1800"/>
              <a:t> </a:t>
            </a:r>
            <a:r>
              <a:rPr lang="en-US" sz="1800" err="1"/>
              <a:t>práce</a:t>
            </a:r>
            <a:r>
              <a:rPr lang="en-US" sz="1800"/>
              <a:t> – </a:t>
            </a:r>
            <a:r>
              <a:rPr lang="en-US" sz="1800" err="1"/>
              <a:t>obhajoba</a:t>
            </a:r>
            <a:r>
              <a:rPr lang="en-US" sz="1800"/>
              <a:t> (30 </a:t>
            </a:r>
            <a:r>
              <a:rPr lang="en-US" sz="1800" err="1"/>
              <a:t>minut</a:t>
            </a:r>
            <a:r>
              <a:rPr lang="en-US" sz="1800"/>
              <a:t>)</a:t>
            </a:r>
          </a:p>
          <a:p>
            <a:pPr algn="r">
              <a:lnSpc>
                <a:spcPct val="90000"/>
              </a:lnSpc>
            </a:pPr>
            <a:r>
              <a:rPr lang="en-US" sz="1800"/>
              <a:t>Autor: [</a:t>
            </a:r>
            <a:r>
              <a:rPr lang="en-US" sz="1800" err="1"/>
              <a:t>Jméno</a:t>
            </a:r>
            <a:r>
              <a:rPr lang="en-US" sz="1800"/>
              <a:t> a </a:t>
            </a:r>
            <a:r>
              <a:rPr lang="en-US" sz="1800" err="1"/>
              <a:t>příjmení</a:t>
            </a:r>
            <a:r>
              <a:rPr lang="en-US" sz="1800"/>
              <a:t>] • </a:t>
            </a:r>
            <a:r>
              <a:rPr lang="en-US" sz="1800" err="1"/>
              <a:t>Třída</a:t>
            </a:r>
            <a:r>
              <a:rPr lang="en-US" sz="1800"/>
              <a:t>: [XY]</a:t>
            </a:r>
          </a:p>
          <a:p>
            <a:pPr algn="r">
              <a:lnSpc>
                <a:spcPct val="90000"/>
              </a:lnSpc>
            </a:pPr>
            <a:r>
              <a:rPr lang="en-US" sz="1800" err="1"/>
              <a:t>Škola</a:t>
            </a:r>
            <a:r>
              <a:rPr lang="en-US" sz="1800"/>
              <a:t>: [SZŠ]</a:t>
            </a:r>
          </a:p>
          <a:p>
            <a:pPr algn="r">
              <a:lnSpc>
                <a:spcPct val="90000"/>
              </a:lnSpc>
            </a:pPr>
            <a:r>
              <a:rPr lang="en-US" sz="1800" err="1"/>
              <a:t>Vedoucí</a:t>
            </a:r>
            <a:r>
              <a:rPr lang="en-US" sz="1800"/>
              <a:t>: [</a:t>
            </a:r>
            <a:r>
              <a:rPr lang="en-US" sz="1800" err="1"/>
              <a:t>Jméno</a:t>
            </a:r>
            <a:r>
              <a:rPr lang="en-US" sz="1800"/>
              <a:t>, </a:t>
            </a:r>
            <a:r>
              <a:rPr lang="en-US" sz="1800" err="1"/>
              <a:t>titul</a:t>
            </a:r>
            <a:r>
              <a:rPr lang="en-US" sz="1800"/>
              <a:t>]  |  </a:t>
            </a:r>
            <a:r>
              <a:rPr lang="en-US" sz="1800" err="1"/>
              <a:t>Oponent</a:t>
            </a:r>
            <a:r>
              <a:rPr lang="en-US" sz="1800"/>
              <a:t>: [</a:t>
            </a:r>
            <a:r>
              <a:rPr lang="en-US" sz="1800" err="1"/>
              <a:t>Jméno</a:t>
            </a:r>
            <a:r>
              <a:rPr lang="en-US" sz="1800"/>
              <a:t>, </a:t>
            </a:r>
            <a:r>
              <a:rPr lang="en-US" sz="1800" err="1"/>
              <a:t>titul</a:t>
            </a:r>
            <a:r>
              <a:rPr lang="en-US" sz="1800"/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0" y="390525"/>
            <a:ext cx="818223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Výsledky: dodržování polohování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1900826"/>
            <a:ext cx="4797153" cy="662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40 % → 85 % (evidence o změně procesu)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17532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liance_chart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75" y="3281855"/>
            <a:ext cx="5032563" cy="30195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talking to a person in a hospital bed&#10;&#10;AI-generated content may be incorrect.">
            <a:extLst>
              <a:ext uri="{FF2B5EF4-FFF2-40B4-BE49-F238E27FC236}">
                <a16:creationId xmlns:a16="http://schemas.microsoft.com/office/drawing/2014/main" id="{7EB30BD4-8739-D3C3-1DF3-8EB95ED3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2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800" b="1"/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Edukace rodin – klíčový prvek prevence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Kazuistiky</a:t>
            </a:r>
          </a:p>
        </p:txBody>
      </p:sp>
      <p:pic>
        <p:nvPicPr>
          <p:cNvPr id="5" name="Picture 4" descr="A person touching a person's face&#10;&#10;AI-generated content may be incorrect.">
            <a:extLst>
              <a:ext uri="{FF2B5EF4-FFF2-40B4-BE49-F238E27FC236}">
                <a16:creationId xmlns:a16="http://schemas.microsoft.com/office/drawing/2014/main" id="{EBA2A7CC-DDE0-2D26-229C-67D845397B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49" b="4787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998657"/>
            <a:ext cx="5614060" cy="245268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600" b="1" dirty="0"/>
              <a:t>A. H. — </a:t>
            </a:r>
            <a:r>
              <a:rPr lang="en-US" sz="1600" b="1" dirty="0" err="1"/>
              <a:t>vysoké</a:t>
            </a:r>
            <a:r>
              <a:rPr lang="en-US" sz="1600" b="1" dirty="0"/>
              <a:t> </a:t>
            </a:r>
            <a:r>
              <a:rPr lang="en-US" sz="1600" b="1" dirty="0" err="1"/>
              <a:t>riziko</a:t>
            </a:r>
            <a:r>
              <a:rPr lang="en-US" sz="1600" b="1" dirty="0"/>
              <a:t> (Braden 10)</a:t>
            </a:r>
            <a:br>
              <a:rPr lang="en-US" sz="1600" dirty="0"/>
            </a:br>
            <a:r>
              <a:rPr lang="en-US" sz="1600" dirty="0"/>
              <a:t>CMP, </a:t>
            </a:r>
            <a:r>
              <a:rPr lang="en-US" sz="1600" dirty="0" err="1"/>
              <a:t>inkontinence</a:t>
            </a:r>
            <a:r>
              <a:rPr lang="en-US" sz="1600" dirty="0"/>
              <a:t> → </a:t>
            </a:r>
            <a:r>
              <a:rPr lang="en-US" sz="1600" b="1" dirty="0"/>
              <a:t>bez </a:t>
            </a:r>
            <a:r>
              <a:rPr lang="en-US" sz="1600" b="1" dirty="0" err="1"/>
              <a:t>dekubitu</a:t>
            </a:r>
            <a:r>
              <a:rPr lang="en-US" sz="1600" dirty="0"/>
              <a:t> </a:t>
            </a:r>
            <a:r>
              <a:rPr lang="en-US" sz="1600" dirty="0" err="1"/>
              <a:t>díky</a:t>
            </a:r>
            <a:r>
              <a:rPr lang="en-US" sz="1600" dirty="0"/>
              <a:t> </a:t>
            </a:r>
            <a:r>
              <a:rPr lang="en-US" sz="1600" dirty="0" err="1"/>
              <a:t>balíčku</a:t>
            </a:r>
            <a:r>
              <a:rPr lang="en-US" sz="1600" dirty="0"/>
              <a:t> (2h </a:t>
            </a:r>
            <a:r>
              <a:rPr lang="en-US" sz="1600" dirty="0" err="1"/>
              <a:t>polohování</a:t>
            </a:r>
            <a:r>
              <a:rPr lang="en-US" sz="1600" dirty="0"/>
              <a:t>, </a:t>
            </a:r>
            <a:r>
              <a:rPr lang="en-US" sz="1600" dirty="0" err="1"/>
              <a:t>dynamická</a:t>
            </a:r>
            <a:r>
              <a:rPr lang="en-US" sz="1600" dirty="0"/>
              <a:t> </a:t>
            </a:r>
            <a:r>
              <a:rPr lang="en-US" sz="1600" dirty="0" err="1"/>
              <a:t>matrace</a:t>
            </a:r>
            <a:r>
              <a:rPr lang="en-US" sz="1600" dirty="0"/>
              <a:t>, </a:t>
            </a:r>
            <a:r>
              <a:rPr lang="en-US" sz="1600" dirty="0" err="1"/>
              <a:t>profylaktická</a:t>
            </a:r>
            <a:r>
              <a:rPr lang="en-US" sz="1600" dirty="0"/>
              <a:t> </a:t>
            </a:r>
            <a:r>
              <a:rPr lang="en-US" sz="1600" dirty="0" err="1"/>
              <a:t>krytí</a:t>
            </a:r>
            <a:r>
              <a:rPr lang="en-US" sz="1600" dirty="0"/>
              <a:t>, </a:t>
            </a:r>
            <a:r>
              <a:rPr lang="en-US" sz="1600" dirty="0" err="1"/>
              <a:t>bariérová</a:t>
            </a:r>
            <a:r>
              <a:rPr lang="en-US" sz="1600" dirty="0"/>
              <a:t> </a:t>
            </a:r>
            <a:r>
              <a:rPr lang="en-US" sz="1600" dirty="0" err="1"/>
              <a:t>péče</a:t>
            </a:r>
            <a:r>
              <a:rPr lang="en-US" sz="1600" dirty="0"/>
              <a:t>, </a:t>
            </a:r>
            <a:r>
              <a:rPr lang="en-US" sz="1600" b="1" dirty="0" err="1"/>
              <a:t>nutriční</a:t>
            </a:r>
            <a:r>
              <a:rPr lang="en-US" sz="1600" b="1" dirty="0"/>
              <a:t> </a:t>
            </a:r>
            <a:r>
              <a:rPr lang="en-US" sz="1600" b="1" dirty="0" err="1"/>
              <a:t>podpora</a:t>
            </a:r>
            <a:r>
              <a:rPr lang="en-US" sz="1600" dirty="0"/>
              <a:t>).</a:t>
            </a:r>
            <a:endParaRPr lang="cs-CZ" sz="1600" dirty="0"/>
          </a:p>
          <a:p>
            <a:r>
              <a:rPr lang="en-US" sz="1600" b="1" dirty="0"/>
              <a:t>J. M. — </a:t>
            </a:r>
            <a:r>
              <a:rPr lang="en-US" sz="1600" b="1" dirty="0" err="1"/>
              <a:t>střední</a:t>
            </a:r>
            <a:r>
              <a:rPr lang="en-US" sz="1600" b="1" dirty="0"/>
              <a:t> </a:t>
            </a:r>
            <a:r>
              <a:rPr lang="en-US" sz="1600" b="1" dirty="0" err="1"/>
              <a:t>riziko</a:t>
            </a:r>
            <a:r>
              <a:rPr lang="en-US" sz="1600" b="1" dirty="0"/>
              <a:t> (Braden 13)</a:t>
            </a:r>
            <a:br>
              <a:rPr lang="en-US" sz="1600" dirty="0"/>
            </a:br>
            <a:r>
              <a:rPr lang="en-US" sz="1600" dirty="0"/>
              <a:t>Po TEP </a:t>
            </a:r>
            <a:r>
              <a:rPr lang="en-US" sz="1600" dirty="0" err="1"/>
              <a:t>kyčle</a:t>
            </a:r>
            <a:r>
              <a:rPr lang="en-US" sz="1600" dirty="0"/>
              <a:t> → </a:t>
            </a:r>
            <a:r>
              <a:rPr lang="en-US" sz="1600" b="1" dirty="0" err="1"/>
              <a:t>dekubit</a:t>
            </a:r>
            <a:r>
              <a:rPr lang="en-US" sz="1600" b="1" dirty="0"/>
              <a:t> II. </a:t>
            </a:r>
            <a:r>
              <a:rPr lang="en-US" sz="1600" b="1" dirty="0" err="1"/>
              <a:t>st.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lopatce</a:t>
            </a:r>
            <a:r>
              <a:rPr lang="en-US" sz="1600" dirty="0"/>
              <a:t> (</a:t>
            </a:r>
            <a:r>
              <a:rPr lang="en-US" sz="1600" dirty="0" err="1"/>
              <a:t>noční</a:t>
            </a:r>
            <a:r>
              <a:rPr lang="en-US" sz="1600" dirty="0"/>
              <a:t> </a:t>
            </a:r>
            <a:r>
              <a:rPr lang="en-US" sz="1600" dirty="0" err="1"/>
              <a:t>poloha</a:t>
            </a:r>
            <a:r>
              <a:rPr lang="en-US" sz="1600" dirty="0"/>
              <a:t>). </a:t>
            </a:r>
            <a:r>
              <a:rPr lang="en-US" sz="1600" dirty="0" err="1"/>
              <a:t>Rychlá</a:t>
            </a:r>
            <a:r>
              <a:rPr lang="en-US" sz="1600" dirty="0"/>
              <a:t> </a:t>
            </a:r>
            <a:r>
              <a:rPr lang="en-US" sz="1600" dirty="0" err="1"/>
              <a:t>korekce</a:t>
            </a:r>
            <a:r>
              <a:rPr lang="en-US" sz="1600" dirty="0"/>
              <a:t> </a:t>
            </a:r>
            <a:r>
              <a:rPr lang="en-US" sz="1600" dirty="0" err="1"/>
              <a:t>polohování</a:t>
            </a:r>
            <a:r>
              <a:rPr lang="en-US" sz="1600" dirty="0"/>
              <a:t> + </a:t>
            </a:r>
            <a:r>
              <a:rPr lang="en-US" sz="1600" dirty="0" err="1"/>
              <a:t>krytí</a:t>
            </a:r>
            <a:r>
              <a:rPr lang="en-US" sz="1600" dirty="0"/>
              <a:t> → </a:t>
            </a:r>
            <a:r>
              <a:rPr lang="en-US" sz="1600" dirty="0" err="1"/>
              <a:t>stabilizace</a:t>
            </a:r>
            <a:r>
              <a:rPr lang="en-US" sz="1600" dirty="0"/>
              <a:t> bez </a:t>
            </a:r>
            <a:r>
              <a:rPr lang="en-US" sz="1600" dirty="0" err="1"/>
              <a:t>progrese</a:t>
            </a:r>
            <a:r>
              <a:rPr lang="en-US" sz="1600" dirty="0"/>
              <a:t>.</a:t>
            </a:r>
            <a:endParaRPr lang="cs-CZ" sz="1600" dirty="0"/>
          </a:p>
          <a:p>
            <a:r>
              <a:rPr lang="en-US" sz="1600" b="1" dirty="0"/>
              <a:t>M. K. — </a:t>
            </a:r>
            <a:r>
              <a:rPr lang="en-US" sz="1600" b="1" dirty="0" err="1"/>
              <a:t>velmi</a:t>
            </a:r>
            <a:r>
              <a:rPr lang="en-US" sz="1600" b="1" dirty="0"/>
              <a:t> </a:t>
            </a:r>
            <a:r>
              <a:rPr lang="en-US" sz="1600" b="1" dirty="0" err="1"/>
              <a:t>vysoké</a:t>
            </a:r>
            <a:r>
              <a:rPr lang="en-US" sz="1600" b="1" dirty="0"/>
              <a:t> </a:t>
            </a:r>
            <a:r>
              <a:rPr lang="en-US" sz="1600" b="1" dirty="0" err="1"/>
              <a:t>riziko</a:t>
            </a:r>
            <a:r>
              <a:rPr lang="en-US" sz="1600" b="1" dirty="0"/>
              <a:t> (Braden 9)</a:t>
            </a:r>
            <a:br>
              <a:rPr lang="en-US" sz="1600" dirty="0"/>
            </a:br>
            <a:r>
              <a:rPr lang="en-US" sz="1600" dirty="0" err="1"/>
              <a:t>Malnutrice</a:t>
            </a:r>
            <a:r>
              <a:rPr lang="en-US" sz="1600" dirty="0"/>
              <a:t> (BMI 16), </a:t>
            </a:r>
            <a:r>
              <a:rPr lang="en-US" sz="1600" dirty="0" err="1"/>
              <a:t>dehydratace</a:t>
            </a:r>
            <a:r>
              <a:rPr lang="en-US" sz="1600" dirty="0"/>
              <a:t>, </a:t>
            </a:r>
            <a:r>
              <a:rPr lang="en-US" sz="1600" dirty="0" err="1"/>
              <a:t>renální</a:t>
            </a:r>
            <a:r>
              <a:rPr lang="en-US" sz="1600" dirty="0"/>
              <a:t> </a:t>
            </a:r>
            <a:r>
              <a:rPr lang="en-US" sz="1600" dirty="0" err="1"/>
              <a:t>insuficience</a:t>
            </a:r>
            <a:r>
              <a:rPr lang="en-US" sz="1600" dirty="0"/>
              <a:t> → </a:t>
            </a:r>
            <a:r>
              <a:rPr lang="en-US" sz="1600" b="1" dirty="0" err="1"/>
              <a:t>dekubit</a:t>
            </a:r>
            <a:r>
              <a:rPr lang="en-US" sz="1600" b="1" dirty="0"/>
              <a:t> III. </a:t>
            </a:r>
            <a:r>
              <a:rPr lang="en-US" sz="1600" b="1" dirty="0" err="1"/>
              <a:t>st.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kříži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přes</a:t>
            </a:r>
            <a:r>
              <a:rPr lang="en-US" sz="1600" dirty="0"/>
              <a:t> </a:t>
            </a:r>
            <a:r>
              <a:rPr lang="en-US" sz="1600" dirty="0" err="1"/>
              <a:t>kompletní</a:t>
            </a:r>
            <a:r>
              <a:rPr lang="en-US" sz="1600" dirty="0"/>
              <a:t> </a:t>
            </a:r>
            <a:r>
              <a:rPr lang="en-US" sz="1600" dirty="0" err="1"/>
              <a:t>prevenci</a:t>
            </a:r>
            <a:r>
              <a:rPr lang="en-US" sz="1600" dirty="0"/>
              <a:t>; </a:t>
            </a:r>
            <a:r>
              <a:rPr lang="en-US" sz="1600" dirty="0" err="1"/>
              <a:t>nutná</a:t>
            </a:r>
            <a:r>
              <a:rPr lang="en-US" sz="1600" dirty="0"/>
              <a:t> </a:t>
            </a:r>
            <a:r>
              <a:rPr lang="en-US" sz="1600" dirty="0" err="1"/>
              <a:t>chir</a:t>
            </a:r>
            <a:r>
              <a:rPr lang="en-US" sz="1600" dirty="0"/>
              <a:t>. </a:t>
            </a:r>
            <a:r>
              <a:rPr lang="en-US" sz="1600" dirty="0" err="1"/>
              <a:t>intervence</a:t>
            </a:r>
            <a:r>
              <a:rPr lang="en-US" sz="1600" dirty="0"/>
              <a:t>.</a:t>
            </a:r>
            <a:endParaRPr lang="cs-CZ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/>
              <a:t>Doporučení pro </a:t>
            </a:r>
            <a:r>
              <a:rPr dirty="0" err="1"/>
              <a:t>praxi</a:t>
            </a:r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208345" y="1463039"/>
            <a:ext cx="2943442" cy="194918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sz="3000" dirty="0" err="1">
                <a:solidFill>
                  <a:schemeClr val="tx1"/>
                </a:solidFill>
              </a:rPr>
              <a:t>Jednotný</a:t>
            </a:r>
            <a:r>
              <a:rPr sz="3000" dirty="0">
                <a:solidFill>
                  <a:schemeClr val="tx1"/>
                </a:solidFill>
              </a:rPr>
              <a:t> standard </a:t>
            </a:r>
            <a:r>
              <a:rPr sz="3000" dirty="0" err="1">
                <a:solidFill>
                  <a:schemeClr val="tx1"/>
                </a:solidFill>
              </a:rPr>
              <a:t>prevence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88947" y="1463039"/>
            <a:ext cx="2743200" cy="1949181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sz="3000" dirty="0">
                <a:solidFill>
                  <a:schemeClr val="tx1"/>
                </a:solidFill>
              </a:rPr>
              <a:t>Screening </a:t>
            </a:r>
            <a:r>
              <a:rPr sz="3000" dirty="0" err="1">
                <a:solidFill>
                  <a:schemeClr val="tx1"/>
                </a:solidFill>
              </a:rPr>
              <a:t>rizika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při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příjmu</a:t>
            </a:r>
            <a:r>
              <a:rPr sz="3000" dirty="0">
                <a:solidFill>
                  <a:schemeClr val="tx1"/>
                </a:solidFill>
              </a:rPr>
              <a:t> + </a:t>
            </a:r>
            <a:r>
              <a:rPr sz="3000" dirty="0" err="1">
                <a:solidFill>
                  <a:schemeClr val="tx1"/>
                </a:solidFill>
              </a:rPr>
              <a:t>průběžně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9307" y="1463039"/>
            <a:ext cx="2743200" cy="1949179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sz="2800" dirty="0" err="1">
                <a:solidFill>
                  <a:schemeClr val="tx1"/>
                </a:solidFill>
              </a:rPr>
              <a:t>Dostupnost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matrací</a:t>
            </a:r>
            <a:r>
              <a:rPr sz="2800" dirty="0">
                <a:solidFill>
                  <a:schemeClr val="tx1"/>
                </a:solidFill>
              </a:rPr>
              <a:t> a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profylaktický</a:t>
            </a:r>
            <a:r>
              <a:rPr lang="cs-CZ" sz="2800" dirty="0">
                <a:solidFill>
                  <a:schemeClr val="tx1"/>
                </a:solidFill>
              </a:rPr>
              <a:t>c</a:t>
            </a:r>
            <a:r>
              <a:rPr sz="2800" dirty="0">
                <a:solidFill>
                  <a:schemeClr val="tx1"/>
                </a:solidFill>
              </a:rPr>
              <a:t>h </a:t>
            </a:r>
            <a:r>
              <a:rPr sz="2800" dirty="0" err="1">
                <a:solidFill>
                  <a:schemeClr val="tx1"/>
                </a:solidFill>
              </a:rPr>
              <a:t>krytí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8345" y="3686541"/>
            <a:ext cx="2943442" cy="194918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sz="3000" dirty="0" err="1">
                <a:solidFill>
                  <a:schemeClr val="tx1"/>
                </a:solidFill>
              </a:rPr>
              <a:t>Důraz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na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výživu</a:t>
            </a:r>
            <a:r>
              <a:rPr sz="3000" dirty="0">
                <a:solidFill>
                  <a:schemeClr val="tx1"/>
                </a:solidFill>
              </a:rPr>
              <a:t> a </a:t>
            </a:r>
            <a:r>
              <a:rPr sz="3000" dirty="0" err="1">
                <a:solidFill>
                  <a:schemeClr val="tx1"/>
                </a:solidFill>
              </a:rPr>
              <a:t>hydrataci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8947" y="3686538"/>
            <a:ext cx="2743200" cy="1949183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sz="3000" dirty="0" err="1">
                <a:solidFill>
                  <a:schemeClr val="tx1"/>
                </a:solidFill>
              </a:rPr>
              <a:t>Edukace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personálu</a:t>
            </a:r>
            <a:r>
              <a:rPr sz="3000" dirty="0">
                <a:solidFill>
                  <a:schemeClr val="tx1"/>
                </a:solidFill>
              </a:rPr>
              <a:t> a </a:t>
            </a:r>
            <a:r>
              <a:rPr sz="3000" dirty="0" err="1">
                <a:solidFill>
                  <a:schemeClr val="tx1"/>
                </a:solidFill>
              </a:rPr>
              <a:t>rodin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9307" y="3686537"/>
            <a:ext cx="2743200" cy="1949178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sz="3000" dirty="0" err="1">
                <a:solidFill>
                  <a:schemeClr val="tx1"/>
                </a:solidFill>
              </a:rPr>
              <a:t>Důsledná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dokumentace</a:t>
            </a:r>
            <a:endParaRPr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Závěr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6065BD7-78C7-D93B-1128-9BF305666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34732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dirty="0" err="1"/>
              <a:t>Cíl</a:t>
            </a:r>
            <a:r>
              <a:rPr dirty="0"/>
              <a:t> a </a:t>
            </a:r>
            <a:r>
              <a:rPr dirty="0" err="1"/>
              <a:t>otázky</a:t>
            </a:r>
            <a:endParaRPr dirty="0"/>
          </a:p>
          <a:p>
            <a:r>
              <a:rPr dirty="0" err="1"/>
              <a:t>Teorie</a:t>
            </a:r>
            <a:r>
              <a:rPr dirty="0"/>
              <a:t> – </a:t>
            </a:r>
            <a:r>
              <a:rPr dirty="0" err="1"/>
              <a:t>jen</a:t>
            </a:r>
            <a:r>
              <a:rPr dirty="0"/>
              <a:t> </a:t>
            </a:r>
            <a:r>
              <a:rPr dirty="0" err="1"/>
              <a:t>klíčové</a:t>
            </a:r>
            <a:r>
              <a:rPr dirty="0"/>
              <a:t> body</a:t>
            </a:r>
          </a:p>
          <a:p>
            <a:r>
              <a:rPr dirty="0" err="1"/>
              <a:t>Praktická</a:t>
            </a:r>
            <a:r>
              <a:rPr dirty="0"/>
              <a:t> </a:t>
            </a:r>
            <a:r>
              <a:rPr dirty="0" err="1"/>
              <a:t>část</a:t>
            </a:r>
            <a:r>
              <a:rPr dirty="0"/>
              <a:t>: </a:t>
            </a:r>
            <a:r>
              <a:rPr dirty="0" err="1"/>
              <a:t>prostředí</a:t>
            </a:r>
            <a:r>
              <a:rPr dirty="0"/>
              <a:t>, </a:t>
            </a:r>
            <a:r>
              <a:rPr dirty="0" err="1"/>
              <a:t>metodika</a:t>
            </a:r>
            <a:r>
              <a:rPr dirty="0"/>
              <a:t>, </a:t>
            </a:r>
            <a:r>
              <a:rPr dirty="0" err="1"/>
              <a:t>intervence</a:t>
            </a:r>
            <a:endParaRPr dirty="0"/>
          </a:p>
          <a:p>
            <a:r>
              <a:rPr dirty="0" err="1"/>
              <a:t>Výsledky</a:t>
            </a:r>
            <a:r>
              <a:rPr dirty="0"/>
              <a:t> (</a:t>
            </a:r>
            <a:r>
              <a:rPr dirty="0" err="1"/>
              <a:t>grafy</a:t>
            </a:r>
            <a:r>
              <a:rPr dirty="0"/>
              <a:t>)</a:t>
            </a:r>
          </a:p>
          <a:p>
            <a:r>
              <a:rPr dirty="0"/>
              <a:t>Doporučení</a:t>
            </a:r>
          </a:p>
          <a:p>
            <a:r>
              <a:rPr dirty="0" err="1"/>
              <a:t>Závěr</a:t>
            </a:r>
            <a:r>
              <a:rPr dirty="0"/>
              <a:t> + </a:t>
            </a:r>
            <a:r>
              <a:rPr dirty="0" err="1"/>
              <a:t>dotazy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sz="4100" dirty="0" err="1">
                <a:solidFill>
                  <a:srgbClr val="FFFFFF"/>
                </a:solidFill>
              </a:rPr>
              <a:t>Cíl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br>
              <a:rPr lang="cs-CZ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rgbClr val="FFFFFF"/>
                </a:solidFill>
              </a:rPr>
              <a:t>a </a:t>
            </a:r>
            <a:r>
              <a:rPr lang="en-US" sz="4100" dirty="0" err="1">
                <a:solidFill>
                  <a:srgbClr val="FFFFFF"/>
                </a:solidFill>
              </a:rPr>
              <a:t>výzkumné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otázky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291" y="1309724"/>
            <a:ext cx="4433850" cy="39352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/>
              <a:t>Cíl</a:t>
            </a:r>
            <a:r>
              <a:rPr lang="en-US" sz="2000" b="1" dirty="0"/>
              <a:t>: </a:t>
            </a:r>
            <a:r>
              <a:rPr lang="en-US" sz="2000" dirty="0" err="1"/>
              <a:t>Ověřit</a:t>
            </a:r>
            <a:r>
              <a:rPr lang="en-US" sz="2000" dirty="0"/>
              <a:t>, </a:t>
            </a:r>
            <a:r>
              <a:rPr lang="en-US" sz="2000" dirty="0" err="1"/>
              <a:t>zda</a:t>
            </a:r>
            <a:r>
              <a:rPr lang="en-US" sz="2000" dirty="0"/>
              <a:t> </a:t>
            </a:r>
            <a:r>
              <a:rPr lang="en-US" sz="2000" dirty="0" err="1"/>
              <a:t>zavedení</a:t>
            </a:r>
            <a:r>
              <a:rPr lang="en-US" sz="2000" dirty="0"/>
              <a:t> </a:t>
            </a:r>
            <a:r>
              <a:rPr lang="en-US" sz="2000" dirty="0" err="1"/>
              <a:t>jednotného</a:t>
            </a:r>
            <a:r>
              <a:rPr lang="en-US" sz="2000" dirty="0"/>
              <a:t> </a:t>
            </a:r>
            <a:r>
              <a:rPr lang="en-US" sz="2000" dirty="0" err="1"/>
              <a:t>postupu</a:t>
            </a:r>
            <a:r>
              <a:rPr lang="en-US" sz="2000" dirty="0"/>
              <a:t> </a:t>
            </a:r>
            <a:r>
              <a:rPr lang="en-US" sz="2000" dirty="0" err="1"/>
              <a:t>prevence</a:t>
            </a:r>
            <a:r>
              <a:rPr lang="en-US" sz="2000" dirty="0"/>
              <a:t> u </a:t>
            </a:r>
            <a:r>
              <a:rPr lang="en-US" sz="2000" dirty="0" err="1"/>
              <a:t>pacientů</a:t>
            </a:r>
            <a:r>
              <a:rPr lang="en-US" sz="2000" dirty="0"/>
              <a:t> s </a:t>
            </a:r>
            <a:r>
              <a:rPr lang="en-US" sz="2000" dirty="0" err="1"/>
              <a:t>vysokým</a:t>
            </a:r>
            <a:r>
              <a:rPr lang="en-US" sz="2000" dirty="0"/>
              <a:t> </a:t>
            </a:r>
            <a:r>
              <a:rPr lang="en-US" sz="2000" dirty="0" err="1"/>
              <a:t>rizikem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oddělení</a:t>
            </a:r>
            <a:r>
              <a:rPr lang="en-US" sz="2000" dirty="0"/>
              <a:t> </a:t>
            </a:r>
            <a:r>
              <a:rPr lang="en-US" sz="2000" dirty="0" err="1"/>
              <a:t>následné</a:t>
            </a:r>
            <a:r>
              <a:rPr lang="en-US" sz="2000" dirty="0"/>
              <a:t> </a:t>
            </a:r>
            <a:r>
              <a:rPr lang="en-US" sz="2000" dirty="0" err="1"/>
              <a:t>péče</a:t>
            </a:r>
            <a:r>
              <a:rPr lang="en-US" sz="2000" dirty="0"/>
              <a:t> </a:t>
            </a:r>
            <a:r>
              <a:rPr lang="en-US" sz="2000" dirty="0" err="1"/>
              <a:t>během</a:t>
            </a:r>
            <a:r>
              <a:rPr lang="en-US" sz="2000" dirty="0"/>
              <a:t> 1 </a:t>
            </a:r>
            <a:r>
              <a:rPr lang="en-US" sz="2000" dirty="0" err="1"/>
              <a:t>měsíce</a:t>
            </a:r>
            <a:r>
              <a:rPr lang="en-US" sz="2000" dirty="0"/>
              <a:t> </a:t>
            </a:r>
            <a:r>
              <a:rPr lang="en-US" sz="2000" dirty="0" err="1"/>
              <a:t>sníží</a:t>
            </a:r>
            <a:r>
              <a:rPr lang="en-US" sz="2000" dirty="0"/>
              <a:t> </a:t>
            </a:r>
            <a:r>
              <a:rPr lang="en-US" sz="2000" dirty="0" err="1"/>
              <a:t>výskyt</a:t>
            </a:r>
            <a:r>
              <a:rPr lang="en-US" sz="2000" dirty="0"/>
              <a:t> </a:t>
            </a:r>
            <a:r>
              <a:rPr lang="en-US" sz="2000" dirty="0" err="1"/>
              <a:t>dekubitů</a:t>
            </a:r>
            <a:r>
              <a:rPr lang="en-US" sz="2000" dirty="0"/>
              <a:t> a </a:t>
            </a:r>
            <a:r>
              <a:rPr lang="en-US" sz="2000" dirty="0" err="1"/>
              <a:t>zlepší</a:t>
            </a:r>
            <a:r>
              <a:rPr lang="en-US" sz="2000" dirty="0"/>
              <a:t> </a:t>
            </a:r>
            <a:r>
              <a:rPr lang="en-US" sz="2000" dirty="0" err="1"/>
              <a:t>klíčové</a:t>
            </a:r>
            <a:r>
              <a:rPr lang="en-US" sz="2000" dirty="0"/>
              <a:t> </a:t>
            </a:r>
            <a:r>
              <a:rPr lang="en-US" sz="2000" dirty="0" err="1"/>
              <a:t>procesy</a:t>
            </a:r>
            <a:r>
              <a:rPr lang="en-US" sz="2000" dirty="0"/>
              <a:t> </a:t>
            </a:r>
            <a:r>
              <a:rPr lang="en-US" sz="2000" dirty="0" err="1"/>
              <a:t>péče</a:t>
            </a:r>
            <a:r>
              <a:rPr lang="en-US" sz="2000" dirty="0"/>
              <a:t>.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VO1: </a:t>
            </a:r>
            <a:r>
              <a:rPr lang="en-US" sz="2000" dirty="0" err="1"/>
              <a:t>Povede</a:t>
            </a:r>
            <a:r>
              <a:rPr lang="en-US" sz="2000" dirty="0"/>
              <a:t> </a:t>
            </a:r>
            <a:r>
              <a:rPr lang="en-US" sz="2000" dirty="0" err="1"/>
              <a:t>zavedení</a:t>
            </a:r>
            <a:r>
              <a:rPr lang="en-US" sz="2000" dirty="0"/>
              <a:t> </a:t>
            </a:r>
            <a:r>
              <a:rPr lang="en-US" sz="2000" dirty="0" err="1"/>
              <a:t>jednotného</a:t>
            </a:r>
            <a:r>
              <a:rPr lang="en-US" sz="2000" dirty="0"/>
              <a:t> </a:t>
            </a:r>
            <a:r>
              <a:rPr lang="en-US" sz="2000" dirty="0" err="1"/>
              <a:t>postupu</a:t>
            </a:r>
            <a:r>
              <a:rPr lang="en-US" sz="2000" dirty="0"/>
              <a:t> </a:t>
            </a:r>
            <a:r>
              <a:rPr lang="en-US" sz="2000" dirty="0" err="1"/>
              <a:t>prevence</a:t>
            </a:r>
            <a:r>
              <a:rPr lang="en-US" sz="2000" dirty="0"/>
              <a:t> k </a:t>
            </a:r>
            <a:r>
              <a:rPr lang="en-US" sz="2000" dirty="0" err="1"/>
              <a:t>nižšímu</a:t>
            </a:r>
            <a:r>
              <a:rPr lang="en-US" sz="2000" dirty="0"/>
              <a:t> </a:t>
            </a:r>
            <a:r>
              <a:rPr lang="en-US" sz="2000" dirty="0" err="1"/>
              <a:t>počtu</a:t>
            </a:r>
            <a:r>
              <a:rPr lang="en-US" sz="2000" dirty="0"/>
              <a:t> </a:t>
            </a:r>
            <a:r>
              <a:rPr lang="en-US" sz="2000" dirty="0" err="1"/>
              <a:t>nově</a:t>
            </a:r>
            <a:r>
              <a:rPr lang="en-US" sz="2000" dirty="0"/>
              <a:t> </a:t>
            </a:r>
            <a:r>
              <a:rPr lang="en-US" sz="2000" dirty="0" err="1"/>
              <a:t>vzniklých</a:t>
            </a:r>
            <a:r>
              <a:rPr lang="en-US" sz="2000" dirty="0"/>
              <a:t> </a:t>
            </a:r>
            <a:r>
              <a:rPr lang="en-US" sz="2000" dirty="0" err="1"/>
              <a:t>dekubitů</a:t>
            </a:r>
            <a:r>
              <a:rPr lang="en-US" sz="2000" dirty="0"/>
              <a:t> </a:t>
            </a:r>
            <a:r>
              <a:rPr lang="en-US" sz="2000" dirty="0" err="1"/>
              <a:t>během</a:t>
            </a:r>
            <a:r>
              <a:rPr lang="en-US" sz="2000" dirty="0"/>
              <a:t> </a:t>
            </a:r>
            <a:r>
              <a:rPr lang="en-US" sz="2000" dirty="0" err="1"/>
              <a:t>sledovaného</a:t>
            </a:r>
            <a:r>
              <a:rPr lang="en-US" sz="2000" dirty="0"/>
              <a:t> </a:t>
            </a:r>
            <a:r>
              <a:rPr lang="en-US" sz="2000" dirty="0" err="1"/>
              <a:t>období</a:t>
            </a:r>
            <a:r>
              <a:rPr lang="en-US" sz="2000" dirty="0"/>
              <a:t>?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VO2: </a:t>
            </a:r>
            <a:r>
              <a:rPr lang="en-US" sz="2000" dirty="0" err="1"/>
              <a:t>Přispěje</a:t>
            </a:r>
            <a:r>
              <a:rPr lang="en-US" sz="2000" dirty="0"/>
              <a:t> </a:t>
            </a:r>
            <a:r>
              <a:rPr lang="en-US" sz="2000" dirty="0" err="1"/>
              <a:t>profylaktické</a:t>
            </a:r>
            <a:r>
              <a:rPr lang="en-US" sz="2000" dirty="0"/>
              <a:t> </a:t>
            </a:r>
            <a:r>
              <a:rPr lang="en-US" sz="2000" dirty="0" err="1"/>
              <a:t>krytí</a:t>
            </a:r>
            <a:r>
              <a:rPr lang="en-US" sz="2000" dirty="0"/>
              <a:t> </a:t>
            </a:r>
            <a:r>
              <a:rPr lang="en-US" sz="2000" dirty="0" err="1"/>
              <a:t>kříže</a:t>
            </a:r>
            <a:r>
              <a:rPr lang="en-US" sz="2000" dirty="0"/>
              <a:t> a pat u </a:t>
            </a:r>
            <a:r>
              <a:rPr lang="en-US" sz="2000" dirty="0" err="1"/>
              <a:t>pacientů</a:t>
            </a:r>
            <a:r>
              <a:rPr lang="en-US" sz="2000" dirty="0"/>
              <a:t> s </a:t>
            </a:r>
            <a:r>
              <a:rPr lang="en-US" sz="2000" dirty="0" err="1"/>
              <a:t>vysokým</a:t>
            </a:r>
            <a:r>
              <a:rPr lang="en-US" sz="2000" dirty="0"/>
              <a:t> </a:t>
            </a:r>
            <a:r>
              <a:rPr lang="en-US" sz="2000" dirty="0" err="1"/>
              <a:t>rizikem</a:t>
            </a:r>
            <a:r>
              <a:rPr lang="en-US" sz="2000" dirty="0"/>
              <a:t> k </a:t>
            </a:r>
            <a:r>
              <a:rPr lang="en-US" sz="2000" dirty="0" err="1"/>
              <a:t>redukci</a:t>
            </a:r>
            <a:r>
              <a:rPr lang="en-US" sz="2000" dirty="0"/>
              <a:t> </a:t>
            </a:r>
            <a:r>
              <a:rPr lang="en-US" sz="2000" dirty="0" err="1"/>
              <a:t>počínajících</a:t>
            </a:r>
            <a:r>
              <a:rPr lang="en-US" sz="2000" dirty="0"/>
              <a:t> </a:t>
            </a:r>
            <a:r>
              <a:rPr lang="en-US" sz="2000" dirty="0" err="1"/>
              <a:t>kožních</a:t>
            </a:r>
            <a:r>
              <a:rPr lang="en-US" sz="2000" dirty="0"/>
              <a:t> </a:t>
            </a:r>
            <a:r>
              <a:rPr lang="en-US" sz="2000" dirty="0" err="1"/>
              <a:t>lézí</a:t>
            </a:r>
            <a:r>
              <a:rPr lang="en-US" sz="2000" dirty="0"/>
              <a:t> (</a:t>
            </a:r>
            <a:r>
              <a:rPr lang="en-US" sz="2000" dirty="0" err="1"/>
              <a:t>zejm</a:t>
            </a:r>
            <a:r>
              <a:rPr lang="en-US" sz="2000" dirty="0"/>
              <a:t>. II+ </a:t>
            </a:r>
            <a:r>
              <a:rPr lang="en-US" sz="2000" dirty="0" err="1"/>
              <a:t>stupně</a:t>
            </a:r>
            <a:r>
              <a:rPr lang="en-US" sz="2000" dirty="0"/>
              <a:t>)?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VO3:</a:t>
            </a:r>
            <a:r>
              <a:rPr lang="cs-CZ" sz="2000" b="1" dirty="0"/>
              <a:t> </a:t>
            </a:r>
            <a:r>
              <a:rPr lang="en-US" sz="2000" dirty="0" err="1"/>
              <a:t>Zlepší</a:t>
            </a:r>
            <a:r>
              <a:rPr lang="en-US" sz="2000" dirty="0"/>
              <a:t> se po </a:t>
            </a:r>
            <a:r>
              <a:rPr lang="en-US" sz="2000" dirty="0" err="1"/>
              <a:t>zavedení</a:t>
            </a:r>
            <a:r>
              <a:rPr lang="en-US" sz="2000" dirty="0"/>
              <a:t> </a:t>
            </a:r>
            <a:r>
              <a:rPr lang="en-US" sz="2000" dirty="0" err="1"/>
              <a:t>jednotného</a:t>
            </a:r>
            <a:r>
              <a:rPr lang="en-US" sz="2000" dirty="0"/>
              <a:t> </a:t>
            </a:r>
            <a:r>
              <a:rPr lang="en-US" sz="2000" dirty="0" err="1"/>
              <a:t>postupu</a:t>
            </a:r>
            <a:r>
              <a:rPr lang="en-US" sz="2000" dirty="0"/>
              <a:t> </a:t>
            </a:r>
            <a:r>
              <a:rPr lang="en-US" sz="2000" dirty="0" err="1"/>
              <a:t>dodržování</a:t>
            </a:r>
            <a:r>
              <a:rPr lang="en-US" sz="2000" dirty="0"/>
              <a:t> </a:t>
            </a:r>
            <a:r>
              <a:rPr lang="en-US" sz="2000" dirty="0" err="1"/>
              <a:t>polohovacího</a:t>
            </a:r>
            <a:r>
              <a:rPr lang="en-US" sz="2000" dirty="0"/>
              <a:t> </a:t>
            </a:r>
            <a:r>
              <a:rPr lang="en-US" sz="2000" dirty="0" err="1"/>
              <a:t>plánu</a:t>
            </a:r>
            <a:r>
              <a:rPr lang="en-US" sz="2000" dirty="0"/>
              <a:t> a </a:t>
            </a:r>
            <a:r>
              <a:rPr lang="en-US" sz="2000" dirty="0" err="1"/>
              <a:t>kvalita</a:t>
            </a:r>
            <a:r>
              <a:rPr lang="en-US" sz="2000" dirty="0"/>
              <a:t> </a:t>
            </a:r>
            <a:r>
              <a:rPr lang="en-US" sz="2000" dirty="0" err="1"/>
              <a:t>dokumentace</a:t>
            </a:r>
            <a:r>
              <a:rPr lang="en-US" sz="2000" dirty="0"/>
              <a:t> </a:t>
            </a:r>
            <a:r>
              <a:rPr lang="en-US" sz="2000" dirty="0" err="1"/>
              <a:t>prevence</a:t>
            </a:r>
            <a:r>
              <a:rPr lang="en-US" sz="2000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1" y="1965960"/>
            <a:ext cx="2743200" cy="146304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/>
            </a:pPr>
            <a:r>
              <a:rPr sz="2000" dirty="0" err="1">
                <a:solidFill>
                  <a:schemeClr val="tx1"/>
                </a:solidFill>
              </a:rPr>
              <a:t>Dopad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na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pacienta</a:t>
            </a:r>
            <a:endParaRPr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/>
            </a:pPr>
            <a:r>
              <a:rPr sz="1400" dirty="0" err="1">
                <a:solidFill>
                  <a:schemeClr val="tx1"/>
                </a:solidFill>
              </a:rPr>
              <a:t>bolest</a:t>
            </a:r>
            <a:r>
              <a:rPr sz="1400" dirty="0">
                <a:solidFill>
                  <a:schemeClr val="tx1"/>
                </a:solidFill>
              </a:rPr>
              <a:t> 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/>
            </a:pP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sz="1400" dirty="0" err="1">
                <a:solidFill>
                  <a:schemeClr val="tx1"/>
                </a:solidFill>
              </a:rPr>
              <a:t>nfekce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/>
            </a:pPr>
            <a:r>
              <a:rPr sz="1400" dirty="0" err="1">
                <a:solidFill>
                  <a:schemeClr val="tx1"/>
                </a:solidFill>
              </a:rPr>
              <a:t>delší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hospitalizace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86400" y="1965960"/>
            <a:ext cx="2743200" cy="146304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/>
            </a:pPr>
            <a:r>
              <a:rPr sz="2000" dirty="0" err="1">
                <a:solidFill>
                  <a:schemeClr val="tx1"/>
                </a:solidFill>
              </a:rPr>
              <a:t>Dopad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na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systém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dirty="0" err="1">
                <a:solidFill>
                  <a:schemeClr val="tx1"/>
                </a:solidFill>
              </a:rPr>
              <a:t>náklady</a:t>
            </a:r>
            <a:r>
              <a:rPr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dirty="0" err="1">
                <a:solidFill>
                  <a:schemeClr val="tx1"/>
                </a:solidFill>
              </a:rPr>
              <a:t>personál</a:t>
            </a:r>
            <a:r>
              <a:rPr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dirty="0" err="1">
                <a:solidFill>
                  <a:schemeClr val="tx1"/>
                </a:solidFill>
              </a:rPr>
              <a:t>reputace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0400" y="4381500"/>
            <a:ext cx="2743200" cy="146304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/>
            </a:pPr>
            <a:r>
              <a:rPr sz="2000" dirty="0" err="1">
                <a:solidFill>
                  <a:schemeClr val="tx1"/>
                </a:solidFill>
              </a:rPr>
              <a:t>Ukazatel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kvality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péče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sz="1400" dirty="0" err="1">
                <a:solidFill>
                  <a:schemeClr val="tx1"/>
                </a:solidFill>
              </a:rPr>
              <a:t>dekubity</a:t>
            </a:r>
            <a:r>
              <a:rPr sz="1400" dirty="0">
                <a:solidFill>
                  <a:schemeClr val="tx1"/>
                </a:solidFill>
              </a:rPr>
              <a:t> = </a:t>
            </a:r>
            <a:r>
              <a:rPr sz="1400" dirty="0" err="1">
                <a:solidFill>
                  <a:schemeClr val="tx1"/>
                </a:solidFill>
              </a:rPr>
              <a:t>indikátor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4648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 err="1"/>
              <a:t>Proč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tom </a:t>
            </a:r>
            <a:r>
              <a:rPr dirty="0" err="1"/>
              <a:t>záleží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Mechanismus a rizikové faktory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2078235"/>
            <a:ext cx="3657600" cy="118872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/>
            </a:pPr>
            <a:r>
              <a:rPr sz="2000" dirty="0" err="1">
                <a:solidFill>
                  <a:schemeClr val="tx1"/>
                </a:solidFill>
              </a:rPr>
              <a:t>Mechanismus</a:t>
            </a:r>
            <a:endParaRPr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/>
            </a:pPr>
            <a:r>
              <a:rPr sz="1400" dirty="0" err="1">
                <a:solidFill>
                  <a:schemeClr val="tx1"/>
                </a:solidFill>
              </a:rPr>
              <a:t>tlak</a:t>
            </a:r>
            <a:r>
              <a:rPr sz="1400" dirty="0">
                <a:solidFill>
                  <a:schemeClr val="tx1"/>
                </a:solidFill>
              </a:rPr>
              <a:t> + </a:t>
            </a:r>
            <a:r>
              <a:rPr sz="1400" dirty="0" err="1">
                <a:solidFill>
                  <a:schemeClr val="tx1"/>
                </a:solidFill>
              </a:rPr>
              <a:t>smyk</a:t>
            </a:r>
            <a:r>
              <a:rPr sz="1400" dirty="0">
                <a:solidFill>
                  <a:schemeClr val="tx1"/>
                </a:solidFill>
              </a:rPr>
              <a:t> → </a:t>
            </a:r>
            <a:r>
              <a:rPr sz="1400" dirty="0" err="1">
                <a:solidFill>
                  <a:schemeClr val="tx1"/>
                </a:solidFill>
              </a:rPr>
              <a:t>ischemie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63440" y="2078235"/>
            <a:ext cx="3657600" cy="118872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/>
            </a:pPr>
            <a:r>
              <a:rPr sz="2000" dirty="0" err="1">
                <a:solidFill>
                  <a:schemeClr val="tx1"/>
                </a:solidFill>
              </a:rPr>
              <a:t>Mikroklima</a:t>
            </a:r>
            <a:endParaRPr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/>
            </a:pPr>
            <a:r>
              <a:rPr lang="en-US" sz="1400" dirty="0" err="1">
                <a:solidFill>
                  <a:schemeClr val="tx1"/>
                </a:solidFill>
              </a:rPr>
              <a:t>V</a:t>
            </a:r>
            <a:r>
              <a:rPr sz="1400" dirty="0" err="1">
                <a:solidFill>
                  <a:schemeClr val="tx1"/>
                </a:solidFill>
              </a:rPr>
              <a:t>lhkost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/>
            </a:pPr>
            <a:r>
              <a:rPr sz="1400" dirty="0" err="1">
                <a:solidFill>
                  <a:schemeClr val="tx1"/>
                </a:solidFill>
              </a:rPr>
              <a:t>teplo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80" y="4316777"/>
            <a:ext cx="3657600" cy="118872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/>
            </a:pPr>
            <a:r>
              <a:rPr sz="2000" dirty="0" err="1">
                <a:solidFill>
                  <a:schemeClr val="tx1"/>
                </a:solidFill>
              </a:rPr>
              <a:t>Pacient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lang="en-US" dirty="0" err="1">
                <a:solidFill>
                  <a:schemeClr val="tx1"/>
                </a:solidFill>
              </a:rPr>
              <a:t>V</a:t>
            </a:r>
            <a:r>
              <a:rPr dirty="0" err="1">
                <a:solidFill>
                  <a:schemeClr val="tx1"/>
                </a:solidFill>
              </a:rPr>
              <a:t>ěk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dirty="0" err="1">
                <a:solidFill>
                  <a:schemeClr val="tx1"/>
                </a:solidFill>
              </a:rPr>
              <a:t>alnutrice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dirty="0" err="1">
                <a:solidFill>
                  <a:schemeClr val="tx1"/>
                </a:solidFill>
              </a:rPr>
              <a:t>imobilita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63440" y="4316777"/>
            <a:ext cx="3657600" cy="1188720"/>
          </a:xfrm>
          <a:prstGeom prst="roundRect">
            <a:avLst/>
          </a:prstGeom>
          <a:solidFill>
            <a:schemeClr val="accent2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/>
            </a:pPr>
            <a:r>
              <a:rPr sz="2000" dirty="0" err="1">
                <a:solidFill>
                  <a:schemeClr val="tx1"/>
                </a:solidFill>
              </a:rPr>
              <a:t>Prostředí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dirty="0" err="1">
                <a:solidFill>
                  <a:schemeClr val="tx1"/>
                </a:solidFill>
              </a:rPr>
              <a:t>atrace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dirty="0" err="1">
                <a:solidFill>
                  <a:schemeClr val="tx1"/>
                </a:solidFill>
              </a:rPr>
              <a:t>pomůcky</a:t>
            </a:r>
            <a:r>
              <a:rPr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dirty="0" err="1">
                <a:solidFill>
                  <a:schemeClr val="tx1"/>
                </a:solidFill>
              </a:rPr>
              <a:t>poloha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2900" dirty="0" err="1"/>
              <a:t>Klasifikace</a:t>
            </a:r>
            <a:r>
              <a:rPr lang="en-US" sz="2900" dirty="0"/>
              <a:t> (EPUAP/NPIAP) – </a:t>
            </a:r>
            <a:r>
              <a:rPr lang="en-US" sz="2900" dirty="0" err="1"/>
              <a:t>stručně</a:t>
            </a:r>
            <a:endParaRPr lang="en-US" sz="29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AC6FFB-4939-2727-5292-EE78D7737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30886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Prostředí a soubor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48F3E-1E6F-8CE1-35F5-030D8627F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97074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640080"/>
            <a:ext cx="45606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 err="1"/>
              <a:t>Metodika</a:t>
            </a:r>
            <a:r>
              <a:rPr dirty="0"/>
              <a:t> a </a:t>
            </a:r>
            <a:r>
              <a:rPr dirty="0" err="1"/>
              <a:t>prevenční</a:t>
            </a:r>
            <a:r>
              <a:rPr dirty="0"/>
              <a:t> b</a:t>
            </a:r>
            <a:r>
              <a:rPr lang="cs-CZ" dirty="0" err="1"/>
              <a:t>alíček</a:t>
            </a:r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284480" y="1463040"/>
            <a:ext cx="4318000" cy="1381758"/>
          </a:xfrm>
          <a:prstGeom prst="roundRect">
            <a:avLst/>
          </a:prstGeom>
          <a:solidFill>
            <a:srgbClr val="F5F5F5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>
                <a:solidFill>
                  <a:schemeClr val="tx1"/>
                </a:solidFill>
              </a:rPr>
              <a:t>Screening </a:t>
            </a:r>
            <a:r>
              <a:rPr dirty="0" err="1">
                <a:solidFill>
                  <a:schemeClr val="tx1"/>
                </a:solidFill>
              </a:rPr>
              <a:t>rizika</a:t>
            </a:r>
            <a:r>
              <a:rPr dirty="0">
                <a:solidFill>
                  <a:schemeClr val="tx1"/>
                </a:solidFill>
              </a:rPr>
              <a:t> (Braden)</a:t>
            </a:r>
            <a:endParaRPr lang="cs-CZ" dirty="0">
              <a:solidFill>
                <a:schemeClr val="tx1"/>
              </a:solidFill>
            </a:endParaRPr>
          </a:p>
          <a:p>
            <a:pPr algn="ctr">
              <a:defRPr sz="2800" b="1"/>
            </a:pPr>
            <a:r>
              <a:rPr dirty="0">
                <a:solidFill>
                  <a:schemeClr val="tx1"/>
                </a:solidFill>
              </a:rPr>
              <a:t> ≤12 = </a:t>
            </a:r>
            <a:r>
              <a:rPr dirty="0" err="1">
                <a:solidFill>
                  <a:schemeClr val="tx1"/>
                </a:solidFill>
              </a:rPr>
              <a:t>vysoké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riziko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4480" y="3200400"/>
            <a:ext cx="4318000" cy="1381760"/>
          </a:xfrm>
          <a:prstGeom prst="roundRect">
            <a:avLst/>
          </a:prstGeom>
          <a:solidFill>
            <a:srgbClr val="F5F5F5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 err="1">
                <a:solidFill>
                  <a:schemeClr val="tx1"/>
                </a:solidFill>
              </a:rPr>
              <a:t>Polohování</a:t>
            </a:r>
            <a:r>
              <a:rPr dirty="0">
                <a:solidFill>
                  <a:schemeClr val="tx1"/>
                </a:solidFill>
              </a:rPr>
              <a:t> q2h + </a:t>
            </a:r>
            <a:r>
              <a:rPr dirty="0" err="1">
                <a:solidFill>
                  <a:schemeClr val="tx1"/>
                </a:solidFill>
              </a:rPr>
              <a:t>polohovací</a:t>
            </a:r>
            <a:r>
              <a:rPr dirty="0">
                <a:solidFill>
                  <a:schemeClr val="tx1"/>
                </a:solidFill>
              </a:rPr>
              <a:t> arch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4480" y="4937762"/>
            <a:ext cx="4318000" cy="1513840"/>
          </a:xfrm>
          <a:prstGeom prst="roundRect">
            <a:avLst/>
          </a:prstGeom>
          <a:solidFill>
            <a:srgbClr val="F5F5F5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 err="1">
                <a:solidFill>
                  <a:schemeClr val="tx1"/>
                </a:solidFill>
              </a:rPr>
              <a:t>Dynamická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matrace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vysoké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riziko</a:t>
            </a:r>
            <a:r>
              <a:rPr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85360" y="1463040"/>
            <a:ext cx="4196080" cy="1381758"/>
          </a:xfrm>
          <a:prstGeom prst="roundRect">
            <a:avLst/>
          </a:prstGeom>
          <a:solidFill>
            <a:srgbClr val="F5F5F5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/>
            </a:pPr>
            <a:endParaRPr dirty="0">
              <a:solidFill>
                <a:schemeClr val="tx1"/>
              </a:solidFill>
            </a:endParaRPr>
          </a:p>
          <a:p>
            <a:pPr algn="ctr">
              <a:defRPr sz="2800" b="1"/>
            </a:pPr>
            <a:r>
              <a:rPr dirty="0" err="1">
                <a:solidFill>
                  <a:schemeClr val="tx1"/>
                </a:solidFill>
              </a:rPr>
              <a:t>Profylaktické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krytí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kříž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paty</a:t>
            </a:r>
            <a:r>
              <a:rPr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85360" y="3200400"/>
            <a:ext cx="4196080" cy="1381760"/>
          </a:xfrm>
          <a:prstGeom prst="roundRect">
            <a:avLst/>
          </a:prstGeom>
          <a:solidFill>
            <a:srgbClr val="F5F5F5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 err="1">
                <a:solidFill>
                  <a:schemeClr val="tx1"/>
                </a:solidFill>
              </a:rPr>
              <a:t>Denní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kontrola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kůže</a:t>
            </a:r>
            <a:r>
              <a:rPr dirty="0">
                <a:solidFill>
                  <a:schemeClr val="tx1"/>
                </a:solidFill>
              </a:rPr>
              <a:t> + </a:t>
            </a:r>
            <a:r>
              <a:rPr dirty="0" err="1">
                <a:solidFill>
                  <a:schemeClr val="tx1"/>
                </a:solidFill>
              </a:rPr>
              <a:t>bariéra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5360" y="4937762"/>
            <a:ext cx="4043680" cy="1513840"/>
          </a:xfrm>
          <a:prstGeom prst="roundRect">
            <a:avLst/>
          </a:prstGeom>
          <a:solidFill>
            <a:srgbClr val="F5F5F5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>
                <a:solidFill>
                  <a:schemeClr val="tx1"/>
                </a:solidFill>
              </a:rPr>
              <a:t>MNA screening + </a:t>
            </a:r>
            <a:r>
              <a:rPr dirty="0" err="1">
                <a:solidFill>
                  <a:schemeClr val="tx1"/>
                </a:solidFill>
              </a:rPr>
              <a:t>nutriční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intervence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0" y="390525"/>
            <a:ext cx="818223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Výsledky: pokles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1900826"/>
            <a:ext cx="4797153" cy="662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21,4 % → 7,1 % (po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zavedení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</a:t>
            </a:r>
            <a:r>
              <a:rPr lang="cs-CZ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alíčku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17532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cidence_chart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75" y="3067050"/>
            <a:ext cx="5032563" cy="30195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653</Words>
  <Application>Microsoft Office PowerPoint</Application>
  <PresentationFormat>On-screen Show (4:3)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Prevence dekubitů u dlouhodobě ležících pacientů</vt:lpstr>
      <vt:lpstr>Agenda</vt:lpstr>
      <vt:lpstr>Cíl  a výzkumné otázky</vt:lpstr>
      <vt:lpstr>PowerPoint Presentation</vt:lpstr>
      <vt:lpstr>PowerPoint Presentation</vt:lpstr>
      <vt:lpstr>Klasifikace (EPUAP/NPIAP) – stručně</vt:lpstr>
      <vt:lpstr>Prostředí a soubor</vt:lpstr>
      <vt:lpstr>PowerPoint Presentation</vt:lpstr>
      <vt:lpstr>Výsledky: pokles incidence</vt:lpstr>
      <vt:lpstr>Výsledky: dodržování polohování</vt:lpstr>
      <vt:lpstr>PowerPoint Presentation</vt:lpstr>
      <vt:lpstr>Kazuistiky</vt:lpstr>
      <vt:lpstr>PowerPoint Presentation</vt:lpstr>
      <vt:lpstr>Závěr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Anna- Marie Horáková - annamarie.horakova@studio.unibo.it</cp:lastModifiedBy>
  <cp:revision>8</cp:revision>
  <dcterms:created xsi:type="dcterms:W3CDTF">2013-01-27T09:14:16Z</dcterms:created>
  <dcterms:modified xsi:type="dcterms:W3CDTF">2025-09-27T21:45:35Z</dcterms:modified>
  <cp:category/>
</cp:coreProperties>
</file>